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9" r:id="rId4"/>
    <p:sldId id="260" r:id="rId5"/>
    <p:sldId id="261" r:id="rId6"/>
    <p:sldId id="262" r:id="rId7"/>
    <p:sldId id="257"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88" r:id="rId23"/>
    <p:sldId id="289" r:id="rId24"/>
    <p:sldId id="278" r:id="rId25"/>
    <p:sldId id="279" r:id="rId26"/>
    <p:sldId id="280" r:id="rId27"/>
    <p:sldId id="281"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60"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5F3EE3-BA2F-47B0-97FD-FAE5BB9191A3}"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91D54-C459-4EBB-BD92-F4DA98DBC67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5F3EE3-BA2F-47B0-97FD-FAE5BB9191A3}"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91D54-C459-4EBB-BD92-F4DA98DBC67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5F3EE3-BA2F-47B0-97FD-FAE5BB9191A3}"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91D54-C459-4EBB-BD92-F4DA98DBC67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961DB050-A176-4D44-825F-8F8CB8E4A5A6}" type="datetimeFigureOut">
              <a:rPr lang="ms-MY" smtClean="0">
                <a:solidFill>
                  <a:prstClr val="black">
                    <a:tint val="75000"/>
                  </a:prstClr>
                </a:solidFill>
              </a:rPr>
              <a:pPr/>
              <a:t>9/11/2017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2394BE7-4840-4F57-8541-DC814703CEB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13404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961DB050-A176-4D44-825F-8F8CB8E4A5A6}" type="datetimeFigureOut">
              <a:rPr lang="ms-MY" smtClean="0">
                <a:solidFill>
                  <a:prstClr val="black">
                    <a:tint val="75000"/>
                  </a:prstClr>
                </a:solidFill>
              </a:rPr>
              <a:pPr/>
              <a:t>9/11/2017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2394BE7-4840-4F57-8541-DC814703CEB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079233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1DB050-A176-4D44-825F-8F8CB8E4A5A6}" type="datetimeFigureOut">
              <a:rPr lang="ms-MY" smtClean="0">
                <a:solidFill>
                  <a:prstClr val="black">
                    <a:tint val="75000"/>
                  </a:prstClr>
                </a:solidFill>
              </a:rPr>
              <a:pPr/>
              <a:t>9/11/2017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2394BE7-4840-4F57-8541-DC814703CEB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996865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961DB050-A176-4D44-825F-8F8CB8E4A5A6}" type="datetimeFigureOut">
              <a:rPr lang="ms-MY" smtClean="0">
                <a:solidFill>
                  <a:prstClr val="black">
                    <a:tint val="75000"/>
                  </a:prstClr>
                </a:solidFill>
              </a:rPr>
              <a:pPr/>
              <a:t>9/11/2017</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2394BE7-4840-4F57-8541-DC814703CEB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954743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961DB050-A176-4D44-825F-8F8CB8E4A5A6}" type="datetimeFigureOut">
              <a:rPr lang="ms-MY" smtClean="0">
                <a:solidFill>
                  <a:prstClr val="black">
                    <a:tint val="75000"/>
                  </a:prstClr>
                </a:solidFill>
              </a:rPr>
              <a:pPr/>
              <a:t>9/11/2017</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42394BE7-4840-4F57-8541-DC814703CEB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421889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961DB050-A176-4D44-825F-8F8CB8E4A5A6}" type="datetimeFigureOut">
              <a:rPr lang="ms-MY" smtClean="0">
                <a:solidFill>
                  <a:prstClr val="black">
                    <a:tint val="75000"/>
                  </a:prstClr>
                </a:solidFill>
              </a:rPr>
              <a:pPr/>
              <a:t>9/11/2017</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42394BE7-4840-4F57-8541-DC814703CEB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35342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1DB050-A176-4D44-825F-8F8CB8E4A5A6}" type="datetimeFigureOut">
              <a:rPr lang="ms-MY" smtClean="0">
                <a:solidFill>
                  <a:prstClr val="black">
                    <a:tint val="75000"/>
                  </a:prstClr>
                </a:solidFill>
              </a:rPr>
              <a:pPr/>
              <a:t>9/11/2017</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42394BE7-4840-4F57-8541-DC814703CEB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75362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1DB050-A176-4D44-825F-8F8CB8E4A5A6}" type="datetimeFigureOut">
              <a:rPr lang="ms-MY" smtClean="0">
                <a:solidFill>
                  <a:prstClr val="black">
                    <a:tint val="75000"/>
                  </a:prstClr>
                </a:solidFill>
              </a:rPr>
              <a:pPr/>
              <a:t>9/11/2017</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2394BE7-4840-4F57-8541-DC814703CEB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141494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5F3EE3-BA2F-47B0-97FD-FAE5BB9191A3}"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91D54-C459-4EBB-BD92-F4DA98DBC67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1DB050-A176-4D44-825F-8F8CB8E4A5A6}" type="datetimeFigureOut">
              <a:rPr lang="ms-MY" smtClean="0">
                <a:solidFill>
                  <a:prstClr val="black">
                    <a:tint val="75000"/>
                  </a:prstClr>
                </a:solidFill>
              </a:rPr>
              <a:pPr/>
              <a:t>9/11/2017</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2394BE7-4840-4F57-8541-DC814703CEB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630605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961DB050-A176-4D44-825F-8F8CB8E4A5A6}" type="datetimeFigureOut">
              <a:rPr lang="ms-MY" smtClean="0">
                <a:solidFill>
                  <a:prstClr val="black">
                    <a:tint val="75000"/>
                  </a:prstClr>
                </a:solidFill>
              </a:rPr>
              <a:pPr/>
              <a:t>9/11/2017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2394BE7-4840-4F57-8541-DC814703CEB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262465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961DB050-A176-4D44-825F-8F8CB8E4A5A6}" type="datetimeFigureOut">
              <a:rPr lang="ms-MY" smtClean="0">
                <a:solidFill>
                  <a:prstClr val="black">
                    <a:tint val="75000"/>
                  </a:prstClr>
                </a:solidFill>
              </a:rPr>
              <a:pPr/>
              <a:t>9/11/2017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2394BE7-4840-4F57-8541-DC814703CEB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589184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5F3EE3-BA2F-47B0-97FD-FAE5BB9191A3}"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91D54-C459-4EBB-BD92-F4DA98DBC67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5F3EE3-BA2F-47B0-97FD-FAE5BB9191A3}" type="datetimeFigureOut">
              <a:rPr lang="en-US" smtClean="0"/>
              <a:pPr/>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F91D54-C459-4EBB-BD92-F4DA98DBC67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5F3EE3-BA2F-47B0-97FD-FAE5BB9191A3}" type="datetimeFigureOut">
              <a:rPr lang="en-US" smtClean="0"/>
              <a:pPr/>
              <a:t>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F91D54-C459-4EBB-BD92-F4DA98DBC67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5F3EE3-BA2F-47B0-97FD-FAE5BB9191A3}" type="datetimeFigureOut">
              <a:rPr lang="en-US" smtClean="0"/>
              <a:pPr/>
              <a:t>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F91D54-C459-4EBB-BD92-F4DA98DBC67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5F3EE3-BA2F-47B0-97FD-FAE5BB9191A3}" type="datetimeFigureOut">
              <a:rPr lang="en-US" smtClean="0"/>
              <a:pPr/>
              <a:t>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F91D54-C459-4EBB-BD92-F4DA98DBC67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5F3EE3-BA2F-47B0-97FD-FAE5BB9191A3}" type="datetimeFigureOut">
              <a:rPr lang="en-US" smtClean="0"/>
              <a:pPr/>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F91D54-C459-4EBB-BD92-F4DA98DBC67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5F3EE3-BA2F-47B0-97FD-FAE5BB9191A3}" type="datetimeFigureOut">
              <a:rPr lang="en-US" smtClean="0"/>
              <a:pPr/>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F91D54-C459-4EBB-BD92-F4DA98DBC67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5F3EE3-BA2F-47B0-97FD-FAE5BB9191A3}" type="datetimeFigureOut">
              <a:rPr lang="en-US" smtClean="0"/>
              <a:pPr/>
              <a:t>11/9/2017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91D54-C459-4EBB-BD92-F4DA98DBC67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1DB050-A176-4D44-825F-8F8CB8E4A5A6}" type="datetimeFigureOut">
              <a:rPr lang="ms-MY" smtClean="0">
                <a:solidFill>
                  <a:prstClr val="black">
                    <a:tint val="75000"/>
                  </a:prstClr>
                </a:solidFill>
              </a:rPr>
              <a:pPr/>
              <a:t>9/11/2017</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94BE7-4840-4F57-8541-DC814703CEB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208852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1468" y="228600"/>
            <a:ext cx="8929688" cy="523220"/>
          </a:xfrm>
          <a:prstGeom prst="rect">
            <a:avLst/>
          </a:prstGeom>
        </p:spPr>
        <p:txBody>
          <a:bodyPr>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Musibah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akibat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judi</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2538028" y="2344733"/>
            <a:ext cx="6516216" cy="1339761"/>
          </a:xfrm>
          <a:prstGeom prst="roundRect">
            <a:avLst>
              <a:gd name="adj" fmla="val 26725"/>
            </a:avLst>
          </a:prstGeom>
          <a:solidFill>
            <a:srgbClr val="0070C0">
              <a:alpha val="80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a:p>
            <a:pPr algn="ctr">
              <a:defRPr/>
            </a:pP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Wang ringgit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harta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dihabiskan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untuk</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berjudi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kebanyakannya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berakhir</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dengan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kerugian</a:t>
            </a: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a:p>
            <a:pPr algn="ctr">
              <a:defRPr/>
            </a:pP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655697" y="5044452"/>
            <a:ext cx="8352928" cy="1432548"/>
          </a:xfrm>
          <a:prstGeom prst="roundRect">
            <a:avLst>
              <a:gd name="adj" fmla="val 26725"/>
            </a:avLst>
          </a:prstGeom>
          <a:solidFill>
            <a:schemeClr val="accent6">
              <a:lumMod val="75000"/>
              <a:alpha val="8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buFontTx/>
              <a:buChar char="-"/>
              <a:defRPr/>
            </a:pP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Wang/</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harta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sumber</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judi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cepat</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habis</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p>
          <a:p>
            <a:pPr marL="342900" indent="-342900" algn="ctr">
              <a:buFontTx/>
              <a:buChar char="-"/>
              <a:defRPr/>
            </a:pP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Sumber</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nafkah</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haram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untuk</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anak</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isteri</a:t>
            </a:r>
            <a:endPar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a:p>
            <a:pPr marL="342900" indent="-342900" algn="ctr">
              <a:buFontTx/>
              <a:buChar char="-"/>
              <a:defRPr/>
            </a:pP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Hilang</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kebahagiaan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kasih</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sayang</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ketenangan</a:t>
            </a:r>
            <a:endPar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ounded Rectangle 5"/>
          <p:cNvSpPr/>
          <p:nvPr/>
        </p:nvSpPr>
        <p:spPr>
          <a:xfrm>
            <a:off x="323528" y="1436439"/>
            <a:ext cx="5094820" cy="936104"/>
          </a:xfrm>
          <a:prstGeom prst="roundRect">
            <a:avLst>
              <a:gd name="adj" fmla="val 351"/>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fi-FI"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Kepapaan </a:t>
            </a:r>
            <a:r>
              <a:rPr lang="fi-FI"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 kemiskinan. </a:t>
            </a: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a:p>
            <a:pPr algn="ctr">
              <a:defRPr/>
            </a:pP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Bent-Up Arrow 6"/>
          <p:cNvSpPr/>
          <p:nvPr/>
        </p:nvSpPr>
        <p:spPr>
          <a:xfrm rot="7469532">
            <a:off x="2001562" y="2424160"/>
            <a:ext cx="800542" cy="692077"/>
          </a:xfrm>
          <a:prstGeom prst="bentUpArrow">
            <a:avLst>
              <a:gd name="adj1" fmla="val 25000"/>
              <a:gd name="adj2" fmla="val 36860"/>
              <a:gd name="adj3" fmla="val 42620"/>
            </a:avLst>
          </a:prstGeom>
          <a:solidFill>
            <a:srgbClr val="FFC00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8" name="AutoShape 9"/>
          <p:cNvSpPr>
            <a:spLocks noChangeArrowheads="1"/>
          </p:cNvSpPr>
          <p:nvPr/>
        </p:nvSpPr>
        <p:spPr bwMode="auto">
          <a:xfrm>
            <a:off x="121663" y="1164213"/>
            <a:ext cx="648072" cy="575467"/>
          </a:xfrm>
          <a:prstGeom prst="roundRect">
            <a:avLst>
              <a:gd name="adj" fmla="val 16667"/>
            </a:avLst>
          </a:prstGeom>
          <a:solidFill>
            <a:srgbClr val="00B0F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fi-FI"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1</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9" name="Rounded Rectangle 8"/>
          <p:cNvSpPr/>
          <p:nvPr/>
        </p:nvSpPr>
        <p:spPr>
          <a:xfrm>
            <a:off x="309369" y="4028728"/>
            <a:ext cx="5094820" cy="936104"/>
          </a:xfrm>
          <a:prstGeom prst="roundRect">
            <a:avLst>
              <a:gd name="adj" fmla="val 351"/>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fi-FI"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Hilangkan keberkatan. </a:t>
            </a: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a:p>
            <a:pPr algn="ctr">
              <a:defRPr/>
            </a:pP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0" name="AutoShape 9"/>
          <p:cNvSpPr>
            <a:spLocks noChangeArrowheads="1"/>
          </p:cNvSpPr>
          <p:nvPr/>
        </p:nvSpPr>
        <p:spPr bwMode="auto">
          <a:xfrm>
            <a:off x="107504" y="3756502"/>
            <a:ext cx="648072" cy="575467"/>
          </a:xfrm>
          <a:prstGeom prst="roundRect">
            <a:avLst>
              <a:gd name="adj" fmla="val 16667"/>
            </a:avLst>
          </a:prstGeom>
          <a:solidFill>
            <a:srgbClr val="00B0F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fi-FI"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2</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11" name="Bent-Up Arrow 10"/>
          <p:cNvSpPr/>
          <p:nvPr/>
        </p:nvSpPr>
        <p:spPr>
          <a:xfrm rot="7469532">
            <a:off x="183075" y="4774631"/>
            <a:ext cx="800542" cy="692077"/>
          </a:xfrm>
          <a:prstGeom prst="bentUpArrow">
            <a:avLst>
              <a:gd name="adj1" fmla="val 25000"/>
              <a:gd name="adj2" fmla="val 36860"/>
              <a:gd name="adj3" fmla="val 42620"/>
            </a:avLst>
          </a:prstGeom>
          <a:solidFill>
            <a:srgbClr val="FFC00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1505053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1468" y="304800"/>
            <a:ext cx="8929688" cy="523220"/>
          </a:xfrm>
          <a:prstGeom prst="rect">
            <a:avLst/>
          </a:prstGeom>
        </p:spPr>
        <p:txBody>
          <a:bodyPr>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Musibah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akibat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judi</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2538028" y="2851239"/>
            <a:ext cx="6516216" cy="1339761"/>
          </a:xfrm>
          <a:prstGeom prst="roundRect">
            <a:avLst>
              <a:gd name="adj" fmla="val 26725"/>
            </a:avLst>
          </a:prstGeom>
          <a:solidFill>
            <a:srgbClr val="0070C0">
              <a:alpha val="80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a:p>
            <a:pPr marL="342900" indent="-342900" algn="ctr">
              <a:buFontTx/>
              <a:buChar char="-"/>
              <a:defRPr/>
            </a:pP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Rasa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tidak</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puas</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hati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antara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pihak</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berjudi</a:t>
            </a:r>
            <a:endPar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a:p>
            <a:pPr marL="342900" indent="-342900" algn="ctr">
              <a:buFontTx/>
              <a:buChar char="-"/>
              <a:defRPr/>
            </a:pP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Berlaku</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pembunuhan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kes</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jenayah</a:t>
            </a: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a:p>
            <a:pPr algn="ctr">
              <a:defRPr/>
            </a:pP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323528" y="1942945"/>
            <a:ext cx="5094820" cy="936104"/>
          </a:xfrm>
          <a:prstGeom prst="roundRect">
            <a:avLst>
              <a:gd name="adj" fmla="val 351"/>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Pergaduhan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pertelingkahan</a:t>
            </a: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a:p>
            <a:pPr algn="ctr">
              <a:defRPr/>
            </a:pP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Bent-Up Arrow 5"/>
          <p:cNvSpPr/>
          <p:nvPr/>
        </p:nvSpPr>
        <p:spPr>
          <a:xfrm rot="7469532">
            <a:off x="2001562" y="2930666"/>
            <a:ext cx="800542" cy="692077"/>
          </a:xfrm>
          <a:prstGeom prst="bentUpArrow">
            <a:avLst>
              <a:gd name="adj1" fmla="val 25000"/>
              <a:gd name="adj2" fmla="val 36860"/>
              <a:gd name="adj3" fmla="val 42620"/>
            </a:avLst>
          </a:prstGeom>
          <a:solidFill>
            <a:srgbClr val="FFC00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7" name="AutoShape 9"/>
          <p:cNvSpPr>
            <a:spLocks noChangeArrowheads="1"/>
          </p:cNvSpPr>
          <p:nvPr/>
        </p:nvSpPr>
        <p:spPr bwMode="auto">
          <a:xfrm>
            <a:off x="121663" y="1670719"/>
            <a:ext cx="648072" cy="575467"/>
          </a:xfrm>
          <a:prstGeom prst="roundRect">
            <a:avLst>
              <a:gd name="adj" fmla="val 16667"/>
            </a:avLst>
          </a:prstGeom>
          <a:solidFill>
            <a:srgbClr val="00B0F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fi-FI"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3</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8" name="Down Arrow 7"/>
          <p:cNvSpPr/>
          <p:nvPr/>
        </p:nvSpPr>
        <p:spPr>
          <a:xfrm>
            <a:off x="6324600" y="5334000"/>
            <a:ext cx="2165840" cy="844624"/>
          </a:xfrm>
          <a:prstGeom prst="downArrow">
            <a:avLst/>
          </a:prstGeom>
          <a:solidFill>
            <a:srgbClr val="92D050"/>
          </a:solidFill>
          <a:ln w="28575">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1505053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8600" y="76200"/>
            <a:ext cx="87630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Maaidah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91</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216024" y="3906559"/>
            <a:ext cx="8820472" cy="2308324"/>
          </a:xfrm>
          <a:prstGeom prst="rect">
            <a:avLst/>
          </a:prstGeom>
          <a:solidFill>
            <a:schemeClr val="bg1">
              <a:alpha val="47000"/>
            </a:schemeClr>
          </a:solidFill>
          <a:ln w="381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b="1" i="1" dirty="0"/>
              <a:t>“</a:t>
            </a:r>
            <a:r>
              <a:rPr lang="en-US" sz="2400" b="1" i="1" dirty="0" err="1"/>
              <a:t>Sesungguhnya</a:t>
            </a:r>
            <a:r>
              <a:rPr lang="en-US" sz="2400" b="1" i="1" dirty="0"/>
              <a:t> </a:t>
            </a:r>
            <a:r>
              <a:rPr lang="en-US" sz="2400" b="1" i="1" dirty="0" err="1"/>
              <a:t>Syaitan</a:t>
            </a:r>
            <a:r>
              <a:rPr lang="en-US" sz="2400" b="1" i="1" dirty="0"/>
              <a:t> </a:t>
            </a:r>
            <a:r>
              <a:rPr lang="en-US" sz="2400" b="1" i="1" dirty="0" err="1"/>
              <a:t>itu</a:t>
            </a:r>
            <a:r>
              <a:rPr lang="en-US" sz="2400" b="1" i="1" dirty="0"/>
              <a:t> </a:t>
            </a:r>
            <a:r>
              <a:rPr lang="en-US" sz="2400" b="1" i="1" dirty="0" err="1"/>
              <a:t>hanyalah</a:t>
            </a:r>
            <a:r>
              <a:rPr lang="en-US" sz="2400" b="1" i="1" dirty="0"/>
              <a:t> </a:t>
            </a:r>
            <a:r>
              <a:rPr lang="en-US" sz="2400" b="1" i="1" dirty="0" err="1"/>
              <a:t>bermaksud</a:t>
            </a:r>
            <a:r>
              <a:rPr lang="en-US" sz="2400" b="1" i="1" dirty="0"/>
              <a:t> </a:t>
            </a:r>
            <a:r>
              <a:rPr lang="en-US" sz="2400" b="1" i="1" dirty="0" err="1"/>
              <a:t>mahu</a:t>
            </a:r>
            <a:r>
              <a:rPr lang="en-US" sz="2400" b="1" i="1" dirty="0"/>
              <a:t> </a:t>
            </a:r>
            <a:r>
              <a:rPr lang="en-US" sz="2400" b="1" i="1" dirty="0" err="1"/>
              <a:t>menimbulkan</a:t>
            </a:r>
            <a:r>
              <a:rPr lang="en-US" sz="2400" b="1" i="1" dirty="0"/>
              <a:t> </a:t>
            </a:r>
            <a:r>
              <a:rPr lang="en-US" sz="2400" b="1" i="1" dirty="0" err="1"/>
              <a:t>permusuhan</a:t>
            </a:r>
            <a:r>
              <a:rPr lang="en-US" sz="2400" b="1" i="1" dirty="0"/>
              <a:t> </a:t>
            </a:r>
            <a:r>
              <a:rPr lang="en-US" sz="2400" b="1" i="1" dirty="0" err="1"/>
              <a:t>dan</a:t>
            </a:r>
            <a:r>
              <a:rPr lang="en-US" sz="2400" b="1" i="1" dirty="0"/>
              <a:t> </a:t>
            </a:r>
            <a:r>
              <a:rPr lang="en-US" sz="2400" b="1" i="1" dirty="0" err="1"/>
              <a:t>kebencian</a:t>
            </a:r>
            <a:r>
              <a:rPr lang="en-US" sz="2400" b="1" i="1" dirty="0"/>
              <a:t> di </a:t>
            </a:r>
            <a:r>
              <a:rPr lang="en-US" sz="2400" b="1" i="1" dirty="0" err="1"/>
              <a:t>antara</a:t>
            </a:r>
            <a:r>
              <a:rPr lang="en-US" sz="2400" b="1" i="1" dirty="0"/>
              <a:t> </a:t>
            </a:r>
            <a:r>
              <a:rPr lang="en-US" sz="2400" b="1" i="1" dirty="0" err="1"/>
              <a:t>kamu</a:t>
            </a:r>
            <a:r>
              <a:rPr lang="en-US" sz="2400" b="1" i="1" dirty="0"/>
              <a:t> </a:t>
            </a:r>
            <a:r>
              <a:rPr lang="en-US" sz="2400" b="1" i="1" dirty="0" err="1" smtClean="0"/>
              <a:t>dengan</a:t>
            </a:r>
            <a:r>
              <a:rPr lang="en-US" sz="2400" b="1" i="1" dirty="0" smtClean="0"/>
              <a:t> </a:t>
            </a:r>
            <a:r>
              <a:rPr lang="en-US" sz="2400" b="1" i="1" dirty="0" err="1"/>
              <a:t>sebab</a:t>
            </a:r>
            <a:r>
              <a:rPr lang="en-US" sz="2400" b="1" i="1" dirty="0"/>
              <a:t> arak </a:t>
            </a:r>
            <a:r>
              <a:rPr lang="en-US" sz="2400" b="1" i="1" dirty="0" err="1"/>
              <a:t>dan</a:t>
            </a:r>
            <a:r>
              <a:rPr lang="en-US" sz="2400" b="1" i="1" dirty="0"/>
              <a:t> </a:t>
            </a:r>
            <a:r>
              <a:rPr lang="en-US" sz="2400" b="1" i="1" dirty="0" err="1"/>
              <a:t>judi</a:t>
            </a:r>
            <a:r>
              <a:rPr lang="en-US" sz="2400" b="1" i="1" dirty="0"/>
              <a:t>, </a:t>
            </a:r>
            <a:r>
              <a:rPr lang="en-US" sz="2400" b="1" i="1" dirty="0" err="1"/>
              <a:t>dan</a:t>
            </a:r>
            <a:r>
              <a:rPr lang="en-US" sz="2400" b="1" i="1" dirty="0"/>
              <a:t> </a:t>
            </a:r>
            <a:r>
              <a:rPr lang="en-US" sz="2400" b="1" i="1" dirty="0" err="1"/>
              <a:t>mahu</a:t>
            </a:r>
            <a:r>
              <a:rPr lang="en-US" sz="2400" b="1" i="1" dirty="0"/>
              <a:t> </a:t>
            </a:r>
            <a:r>
              <a:rPr lang="en-US" sz="2400" b="1" i="1" dirty="0" err="1"/>
              <a:t>memalingkan</a:t>
            </a:r>
            <a:r>
              <a:rPr lang="en-US" sz="2400" b="1" i="1" dirty="0"/>
              <a:t> </a:t>
            </a:r>
            <a:r>
              <a:rPr lang="en-US" sz="2400" b="1" i="1" dirty="0" err="1"/>
              <a:t>kamu</a:t>
            </a:r>
            <a:r>
              <a:rPr lang="en-US" sz="2400" b="1" i="1" dirty="0"/>
              <a:t> </a:t>
            </a:r>
            <a:r>
              <a:rPr lang="en-US" sz="2400" b="1" i="1" dirty="0" err="1"/>
              <a:t>daripada</a:t>
            </a:r>
            <a:r>
              <a:rPr lang="en-US" sz="2400" b="1" i="1" dirty="0"/>
              <a:t> </a:t>
            </a:r>
            <a:r>
              <a:rPr lang="en-US" sz="2400" b="1" i="1" dirty="0" err="1"/>
              <a:t>mengingati</a:t>
            </a:r>
            <a:r>
              <a:rPr lang="en-US" sz="2400" b="1" i="1" dirty="0"/>
              <a:t> Allah </a:t>
            </a:r>
            <a:r>
              <a:rPr lang="en-US" sz="2400" b="1" i="1" dirty="0" err="1"/>
              <a:t>dan</a:t>
            </a:r>
            <a:r>
              <a:rPr lang="en-US" sz="2400" b="1" i="1" dirty="0"/>
              <a:t> </a:t>
            </a:r>
            <a:r>
              <a:rPr lang="en-US" sz="2400" b="1" i="1" dirty="0" err="1"/>
              <a:t>daripada</a:t>
            </a:r>
            <a:r>
              <a:rPr lang="en-US" sz="2400" b="1" i="1" dirty="0"/>
              <a:t> </a:t>
            </a:r>
            <a:r>
              <a:rPr lang="en-US" sz="2400" b="1" i="1" dirty="0" err="1"/>
              <a:t>mengerjakan</a:t>
            </a:r>
            <a:r>
              <a:rPr lang="en-US" sz="2400" b="1" i="1" dirty="0"/>
              <a:t> </a:t>
            </a:r>
            <a:r>
              <a:rPr lang="en-US" sz="2400" b="1" i="1" dirty="0" err="1"/>
              <a:t>sembahyang</a:t>
            </a:r>
            <a:r>
              <a:rPr lang="en-US" sz="2400" b="1" i="1" dirty="0"/>
              <a:t>. </a:t>
            </a:r>
            <a:r>
              <a:rPr lang="en-US" sz="2400" b="1" i="1" dirty="0" err="1"/>
              <a:t>Oleh</a:t>
            </a:r>
            <a:r>
              <a:rPr lang="en-US" sz="2400" b="1" i="1" dirty="0"/>
              <a:t> </a:t>
            </a:r>
            <a:r>
              <a:rPr lang="en-US" sz="2400" b="1" i="1" dirty="0" err="1"/>
              <a:t>itu</a:t>
            </a:r>
            <a:r>
              <a:rPr lang="en-US" sz="2400" b="1" i="1" dirty="0"/>
              <a:t>, </a:t>
            </a:r>
            <a:r>
              <a:rPr lang="en-US" sz="2400" b="1" i="1" dirty="0" err="1"/>
              <a:t>mahukah</a:t>
            </a:r>
            <a:r>
              <a:rPr lang="en-US" sz="2400" b="1" i="1" dirty="0"/>
              <a:t> </a:t>
            </a:r>
            <a:r>
              <a:rPr lang="en-US" sz="2400" b="1" i="1" dirty="0" err="1"/>
              <a:t>kamu</a:t>
            </a:r>
            <a:r>
              <a:rPr lang="en-US" sz="2400" b="1" i="1" dirty="0"/>
              <a:t> </a:t>
            </a:r>
            <a:r>
              <a:rPr lang="en-US" sz="2400" b="1" i="1" dirty="0" err="1"/>
              <a:t>berhenti</a:t>
            </a:r>
            <a:r>
              <a:rPr lang="en-US" sz="2400" b="1" i="1" dirty="0"/>
              <a:t> (</a:t>
            </a:r>
            <a:r>
              <a:rPr lang="en-US" sz="2400" b="1" i="1" dirty="0" err="1"/>
              <a:t>daripada</a:t>
            </a:r>
            <a:r>
              <a:rPr lang="en-US" sz="2400" b="1" i="1" dirty="0"/>
              <a:t> </a:t>
            </a:r>
            <a:r>
              <a:rPr lang="en-US" sz="2400" b="1" i="1" dirty="0" err="1"/>
              <a:t>melakukan</a:t>
            </a:r>
            <a:r>
              <a:rPr lang="en-US" sz="2400" b="1" i="1" dirty="0"/>
              <a:t> </a:t>
            </a:r>
            <a:r>
              <a:rPr lang="en-US" sz="2400" b="1" i="1" dirty="0" err="1"/>
              <a:t>perkara-perkara</a:t>
            </a:r>
            <a:r>
              <a:rPr lang="en-US" sz="2400" b="1" i="1" dirty="0"/>
              <a:t> Yang </a:t>
            </a:r>
            <a:r>
              <a:rPr lang="en-US" sz="2400" b="1" i="1" dirty="0" err="1"/>
              <a:t>keji</a:t>
            </a:r>
            <a:r>
              <a:rPr lang="en-US" sz="2400" b="1" i="1" dirty="0"/>
              <a:t> </a:t>
            </a:r>
            <a:r>
              <a:rPr lang="en-US" sz="2400" b="1" i="1" dirty="0" err="1"/>
              <a:t>dan</a:t>
            </a:r>
            <a:r>
              <a:rPr lang="en-US" sz="2400" b="1" i="1" dirty="0"/>
              <a:t> </a:t>
            </a:r>
            <a:r>
              <a:rPr lang="en-US" sz="2400" b="1" i="1" dirty="0" err="1"/>
              <a:t>kotor</a:t>
            </a:r>
            <a:r>
              <a:rPr lang="en-US" sz="2400" b="1" i="1" dirty="0"/>
              <a:t> </a:t>
            </a:r>
            <a:r>
              <a:rPr lang="en-US" sz="2400" b="1" i="1" dirty="0" err="1"/>
              <a:t>itu</a:t>
            </a:r>
            <a:r>
              <a:rPr lang="en-US" sz="2400" b="1" i="1" dirty="0"/>
              <a:t> </a:t>
            </a:r>
            <a:r>
              <a:rPr lang="en-US" sz="2400" b="1" i="1" dirty="0" err="1"/>
              <a:t>atau</a:t>
            </a:r>
            <a:r>
              <a:rPr lang="en-US" sz="2400" b="1" i="1" dirty="0"/>
              <a:t> </a:t>
            </a:r>
            <a:r>
              <a:rPr lang="en-US" sz="2400" b="1" i="1" dirty="0" err="1"/>
              <a:t>kamu</a:t>
            </a:r>
            <a:r>
              <a:rPr lang="en-US" sz="2400" b="1" i="1" dirty="0"/>
              <a:t> </a:t>
            </a:r>
            <a:r>
              <a:rPr lang="en-US" sz="2400" b="1" i="1" dirty="0" err="1"/>
              <a:t>masih</a:t>
            </a:r>
            <a:r>
              <a:rPr lang="en-US" sz="2400" b="1" i="1" dirty="0"/>
              <a:t> </a:t>
            </a:r>
            <a:r>
              <a:rPr lang="en-US" sz="2400" b="1" i="1" dirty="0" err="1"/>
              <a:t>berdegil</a:t>
            </a:r>
            <a:r>
              <a:rPr lang="en-US" sz="2400" b="1" i="1" dirty="0"/>
              <a:t>)?”.</a:t>
            </a:r>
            <a:endParaRPr lang="en-MY" sz="2400" b="1" dirty="0"/>
          </a:p>
        </p:txBody>
      </p:sp>
      <p:sp>
        <p:nvSpPr>
          <p:cNvPr id="5" name="Rectangle 4"/>
          <p:cNvSpPr/>
          <p:nvPr/>
        </p:nvSpPr>
        <p:spPr>
          <a:xfrm>
            <a:off x="251520" y="1462355"/>
            <a:ext cx="8712968" cy="2215991"/>
          </a:xfrm>
          <a:prstGeom prst="rect">
            <a:avLst/>
          </a:prstGeom>
        </p:spPr>
        <p:txBody>
          <a:bodyPr wrap="square">
            <a:spAutoFit/>
          </a:bodyPr>
          <a:lstStyle/>
          <a:p>
            <a:pPr algn="ctr" rtl="1"/>
            <a:r>
              <a:rPr lang="ar-SA"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إِنَّمَا يُرِيدُ الشَّيْطَانُ أَن يُوقِعَ بَيْنَكُمُ الْعَدَاوَةَ وَالْبَغْضَاءَ فِي الْخَمْرِ وَالْمَيْسِرِ وَيَصُدَّكُمْ عَن ذِكْرِ اللَّهِ وَعَنِ الصَّلَاةِ ۖ فَهَلْ أَنتُم مُّنتَهُونَ </a:t>
            </a:r>
          </a:p>
        </p:txBody>
      </p:sp>
    </p:spTree>
    <p:extLst>
      <p:ext uri="{BB962C8B-B14F-4D97-AF65-F5344CB8AC3E}">
        <p14:creationId xmlns:p14="http://schemas.microsoft.com/office/powerpoint/2010/main" val="1505053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1468" y="228600"/>
            <a:ext cx="8929688" cy="523220"/>
          </a:xfrm>
          <a:prstGeom prst="rect">
            <a:avLst/>
          </a:prstGeom>
        </p:spPr>
        <p:txBody>
          <a:bodyPr>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Musibah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akibat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judi</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2538028" y="2377271"/>
            <a:ext cx="6516216" cy="1339761"/>
          </a:xfrm>
          <a:prstGeom prst="roundRect">
            <a:avLst>
              <a:gd name="adj" fmla="val 26725"/>
            </a:avLst>
          </a:prstGeom>
          <a:solidFill>
            <a:srgbClr val="0070C0">
              <a:alpha val="80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a:p>
            <a:pPr marL="342900" indent="-342900" algn="ctr">
              <a:buFontTx/>
              <a:buChar char="-"/>
              <a:defRPr/>
            </a:pP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Tinggal</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solat</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p>
          <a:p>
            <a:pPr marL="342900" indent="-342900" algn="ctr">
              <a:buFontTx/>
              <a:buChar char="-"/>
              <a:defRPr/>
            </a:pP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erabai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dalam</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mencari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nafkah</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menjaga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ahli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keluarga</a:t>
            </a: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a:p>
            <a:pPr algn="ctr">
              <a:defRPr/>
            </a:pP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655697" y="5076990"/>
            <a:ext cx="8352928" cy="1432548"/>
          </a:xfrm>
          <a:prstGeom prst="roundRect">
            <a:avLst>
              <a:gd name="adj" fmla="val 26725"/>
            </a:avLst>
          </a:prstGeom>
          <a:solidFill>
            <a:schemeClr val="accent6">
              <a:lumMod val="75000"/>
              <a:alpha val="8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buFontTx/>
              <a:buChar char="-"/>
              <a:defRPr/>
            </a:pP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Dosa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besar</a:t>
            </a:r>
            <a:endPar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a:p>
            <a:pPr marL="342900" indent="-342900" algn="ctr">
              <a:buFontTx/>
              <a:buChar char="-"/>
              <a:defRPr/>
            </a:pP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Azab</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daripada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Allah</a:t>
            </a:r>
          </a:p>
        </p:txBody>
      </p:sp>
      <p:sp>
        <p:nvSpPr>
          <p:cNvPr id="6" name="Rounded Rectangle 5"/>
          <p:cNvSpPr/>
          <p:nvPr/>
        </p:nvSpPr>
        <p:spPr>
          <a:xfrm>
            <a:off x="323528" y="1468977"/>
            <a:ext cx="5094820" cy="936104"/>
          </a:xfrm>
          <a:prstGeom prst="roundRect">
            <a:avLst>
              <a:gd name="adj" fmla="val 351"/>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Lalai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dalam</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kewajipan</a:t>
            </a: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a:p>
            <a:pPr algn="ctr">
              <a:defRPr/>
            </a:pP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Bent-Up Arrow 6"/>
          <p:cNvSpPr/>
          <p:nvPr/>
        </p:nvSpPr>
        <p:spPr>
          <a:xfrm rot="7469532">
            <a:off x="2001562" y="2456698"/>
            <a:ext cx="800542" cy="692077"/>
          </a:xfrm>
          <a:prstGeom prst="bentUpArrow">
            <a:avLst>
              <a:gd name="adj1" fmla="val 25000"/>
              <a:gd name="adj2" fmla="val 36860"/>
              <a:gd name="adj3" fmla="val 42620"/>
            </a:avLst>
          </a:prstGeom>
          <a:solidFill>
            <a:srgbClr val="FFC00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8" name="AutoShape 9"/>
          <p:cNvSpPr>
            <a:spLocks noChangeArrowheads="1"/>
          </p:cNvSpPr>
          <p:nvPr/>
        </p:nvSpPr>
        <p:spPr bwMode="auto">
          <a:xfrm>
            <a:off x="121663" y="1196751"/>
            <a:ext cx="648072" cy="575467"/>
          </a:xfrm>
          <a:prstGeom prst="roundRect">
            <a:avLst>
              <a:gd name="adj" fmla="val 16667"/>
            </a:avLst>
          </a:prstGeom>
          <a:solidFill>
            <a:srgbClr val="00B0F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fi-FI"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4</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9" name="Rounded Rectangle 8"/>
          <p:cNvSpPr/>
          <p:nvPr/>
        </p:nvSpPr>
        <p:spPr>
          <a:xfrm>
            <a:off x="309369" y="4061266"/>
            <a:ext cx="5094820" cy="936104"/>
          </a:xfrm>
          <a:prstGeom prst="roundRect">
            <a:avLst>
              <a:gd name="adj" fmla="val 351"/>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Kemurkaan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Allah</a:t>
            </a: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a:p>
            <a:pPr algn="ctr">
              <a:defRPr/>
            </a:pP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0" name="AutoShape 9"/>
          <p:cNvSpPr>
            <a:spLocks noChangeArrowheads="1"/>
          </p:cNvSpPr>
          <p:nvPr/>
        </p:nvSpPr>
        <p:spPr bwMode="auto">
          <a:xfrm>
            <a:off x="107504" y="3789040"/>
            <a:ext cx="648072" cy="575467"/>
          </a:xfrm>
          <a:prstGeom prst="roundRect">
            <a:avLst>
              <a:gd name="adj" fmla="val 16667"/>
            </a:avLst>
          </a:prstGeom>
          <a:solidFill>
            <a:srgbClr val="00B0F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fi-FI"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5</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11" name="Bent-Up Arrow 10"/>
          <p:cNvSpPr/>
          <p:nvPr/>
        </p:nvSpPr>
        <p:spPr>
          <a:xfrm rot="7469532">
            <a:off x="183075" y="4807169"/>
            <a:ext cx="800542" cy="692077"/>
          </a:xfrm>
          <a:prstGeom prst="bentUpArrow">
            <a:avLst>
              <a:gd name="adj1" fmla="val 25000"/>
              <a:gd name="adj2" fmla="val 36860"/>
              <a:gd name="adj3" fmla="val 42620"/>
            </a:avLst>
          </a:prstGeom>
          <a:solidFill>
            <a:srgbClr val="FFC00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1505053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8600" y="304800"/>
            <a:ext cx="87630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1"/>
          <p:cNvSpPr>
            <a:spLocks noChangeArrowheads="1"/>
          </p:cNvSpPr>
          <p:nvPr/>
        </p:nvSpPr>
        <p:spPr bwMode="auto">
          <a:xfrm>
            <a:off x="108391" y="4892968"/>
            <a:ext cx="8892480" cy="830997"/>
          </a:xfrm>
          <a:prstGeom prst="rect">
            <a:avLst/>
          </a:prstGeom>
          <a:solidFill>
            <a:schemeClr val="bg1">
              <a:alpha val="28000"/>
            </a:schemeClr>
          </a:solidFill>
          <a:ln w="381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b="1" i="1" dirty="0"/>
              <a:t>“</a:t>
            </a:r>
            <a:r>
              <a:rPr lang="en-US" sz="2400" b="1" i="1" dirty="0" err="1"/>
              <a:t>Sesiapa</a:t>
            </a:r>
            <a:r>
              <a:rPr lang="en-US" sz="2400" b="1" i="1" dirty="0"/>
              <a:t> yang </a:t>
            </a:r>
            <a:r>
              <a:rPr lang="en-US" sz="2400" b="1" i="1" dirty="0" err="1"/>
              <a:t>bermain</a:t>
            </a:r>
            <a:r>
              <a:rPr lang="en-US" sz="2400" b="1" i="1" dirty="0"/>
              <a:t> </a:t>
            </a:r>
            <a:r>
              <a:rPr lang="en-US" sz="2400" b="1" i="1" dirty="0" err="1"/>
              <a:t>dengan</a:t>
            </a:r>
            <a:r>
              <a:rPr lang="en-US" sz="2400" b="1" i="1" dirty="0"/>
              <a:t> </a:t>
            </a:r>
            <a:r>
              <a:rPr lang="en-US" sz="2400" b="1" i="1" dirty="0" err="1"/>
              <a:t>dadu</a:t>
            </a:r>
            <a:r>
              <a:rPr lang="en-US" sz="2400" b="1" i="1" dirty="0"/>
              <a:t> </a:t>
            </a:r>
            <a:r>
              <a:rPr lang="en-US" sz="2400" b="1" i="1" dirty="0" err="1"/>
              <a:t>iaitu</a:t>
            </a:r>
            <a:r>
              <a:rPr lang="en-US" sz="2400" b="1" i="1" dirty="0"/>
              <a:t> </a:t>
            </a:r>
            <a:r>
              <a:rPr lang="en-US" sz="2400" b="1" i="1" dirty="0" err="1"/>
              <a:t>berjudi</a:t>
            </a:r>
            <a:r>
              <a:rPr lang="en-US" sz="2400" b="1" i="1" dirty="0"/>
              <a:t>, </a:t>
            </a:r>
            <a:r>
              <a:rPr lang="en-US" sz="2400" b="1" i="1" dirty="0" err="1"/>
              <a:t>maka</a:t>
            </a:r>
            <a:r>
              <a:rPr lang="en-US" sz="2400" b="1" i="1" dirty="0"/>
              <a:t> </a:t>
            </a:r>
            <a:r>
              <a:rPr lang="en-US" sz="2400" b="1" i="1" dirty="0" err="1"/>
              <a:t>seolah-olah</a:t>
            </a:r>
            <a:r>
              <a:rPr lang="en-US" sz="2400" b="1" i="1" dirty="0"/>
              <a:t> </a:t>
            </a:r>
            <a:r>
              <a:rPr lang="en-US" sz="2400" b="1" i="1" dirty="0" err="1"/>
              <a:t>dia</a:t>
            </a:r>
            <a:r>
              <a:rPr lang="en-US" sz="2400" b="1" i="1" dirty="0"/>
              <a:t> </a:t>
            </a:r>
            <a:r>
              <a:rPr lang="en-US" sz="2400" b="1" i="1" dirty="0" err="1"/>
              <a:t>mencelupkan</a:t>
            </a:r>
            <a:r>
              <a:rPr lang="en-US" sz="2400" b="1" i="1" dirty="0"/>
              <a:t> </a:t>
            </a:r>
            <a:r>
              <a:rPr lang="en-US" sz="2400" b="1" i="1" dirty="0" err="1"/>
              <a:t>tangannya</a:t>
            </a:r>
            <a:r>
              <a:rPr lang="en-US" sz="2400" b="1" i="1" dirty="0"/>
              <a:t> </a:t>
            </a:r>
            <a:r>
              <a:rPr lang="en-US" sz="2400" b="1" i="1" dirty="0" err="1"/>
              <a:t>ke</a:t>
            </a:r>
            <a:r>
              <a:rPr lang="en-US" sz="2400" b="1" i="1" dirty="0"/>
              <a:t> </a:t>
            </a:r>
            <a:r>
              <a:rPr lang="en-US" sz="2400" b="1" i="1" dirty="0" err="1"/>
              <a:t>dalam</a:t>
            </a:r>
            <a:r>
              <a:rPr lang="en-US" sz="2400" b="1" i="1" dirty="0"/>
              <a:t> </a:t>
            </a:r>
            <a:r>
              <a:rPr lang="en-US" sz="2400" b="1" i="1" dirty="0" err="1"/>
              <a:t>daging</a:t>
            </a:r>
            <a:r>
              <a:rPr lang="en-US" sz="2400" b="1" i="1" dirty="0"/>
              <a:t> </a:t>
            </a:r>
            <a:r>
              <a:rPr lang="en-US" sz="2400" b="1" i="1" dirty="0" err="1"/>
              <a:t>dan</a:t>
            </a:r>
            <a:r>
              <a:rPr lang="en-US" sz="2400" b="1" i="1" dirty="0"/>
              <a:t> </a:t>
            </a:r>
            <a:r>
              <a:rPr lang="en-US" sz="2400" b="1" i="1" dirty="0" err="1"/>
              <a:t>darah</a:t>
            </a:r>
            <a:r>
              <a:rPr lang="en-US" sz="2400" b="1" i="1" dirty="0"/>
              <a:t> </a:t>
            </a:r>
            <a:r>
              <a:rPr lang="en-US" sz="2400" b="1" i="1" dirty="0" err="1"/>
              <a:t>khinzir</a:t>
            </a:r>
            <a:r>
              <a:rPr lang="en-US" sz="2400" b="1" i="1" dirty="0"/>
              <a:t>”.</a:t>
            </a:r>
            <a:endParaRPr lang="en-MY" sz="2400" b="1" dirty="0"/>
          </a:p>
        </p:txBody>
      </p:sp>
      <p:sp>
        <p:nvSpPr>
          <p:cNvPr id="5" name="Rectangle 4"/>
          <p:cNvSpPr/>
          <p:nvPr/>
        </p:nvSpPr>
        <p:spPr>
          <a:xfrm>
            <a:off x="179512" y="2193250"/>
            <a:ext cx="8712968" cy="2062103"/>
          </a:xfrm>
          <a:prstGeom prst="rect">
            <a:avLst/>
          </a:prstGeom>
        </p:spPr>
        <p:txBody>
          <a:bodyPr wrap="square">
            <a:spAutoFit/>
          </a:bodyPr>
          <a:lstStyle/>
          <a:p>
            <a:pPr algn="ctr" rtl="1"/>
            <a:r>
              <a:rPr lang="ar-SA"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لَعِبَ بِالنَّرْدَشِيْرِ فَكَأَنَّمَا صَبَغَ يَدَهُ فِي لَحْمِ خِنْزِيرٍ وَدَمِهِ. </a:t>
            </a:r>
          </a:p>
          <a:p>
            <a:pPr algn="ctr" rtl="1"/>
            <a:r>
              <a:rPr lang="ar-SA" sz="36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a:t>
            </a:r>
            <a:r>
              <a:rPr lang="ar-SA" sz="36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مسلم)</a:t>
            </a:r>
            <a:endParaRPr lang="ar-SA" sz="36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5050536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8600" y="304800"/>
            <a:ext cx="87630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1"/>
          <p:cNvSpPr>
            <a:spLocks noChangeArrowheads="1"/>
          </p:cNvSpPr>
          <p:nvPr/>
        </p:nvSpPr>
        <p:spPr bwMode="auto">
          <a:xfrm>
            <a:off x="108391" y="4892968"/>
            <a:ext cx="8892480" cy="830997"/>
          </a:xfrm>
          <a:prstGeom prst="rect">
            <a:avLst/>
          </a:prstGeom>
          <a:solidFill>
            <a:schemeClr val="bg1">
              <a:alpha val="28000"/>
            </a:schemeClr>
          </a:solidFill>
          <a:ln w="381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b="1" i="1" dirty="0"/>
              <a:t>“</a:t>
            </a:r>
            <a:r>
              <a:rPr lang="en-US" sz="2400" b="1" i="1" dirty="0" err="1"/>
              <a:t>Tidak</a:t>
            </a:r>
            <a:r>
              <a:rPr lang="en-US" sz="2400" b="1" i="1" dirty="0"/>
              <a:t> </a:t>
            </a:r>
            <a:r>
              <a:rPr lang="en-US" sz="2400" b="1" i="1" dirty="0" err="1"/>
              <a:t>tumbuh</a:t>
            </a:r>
            <a:r>
              <a:rPr lang="en-US" sz="2400" b="1" i="1" dirty="0"/>
              <a:t> </a:t>
            </a:r>
            <a:r>
              <a:rPr lang="en-US" sz="2400" b="1" i="1" dirty="0" err="1"/>
              <a:t>secebis</a:t>
            </a:r>
            <a:r>
              <a:rPr lang="en-US" sz="2400" b="1" i="1" dirty="0"/>
              <a:t> </a:t>
            </a:r>
            <a:r>
              <a:rPr lang="en-US" sz="2400" b="1" i="1" dirty="0" err="1"/>
              <a:t>daging</a:t>
            </a:r>
            <a:r>
              <a:rPr lang="en-US" sz="2400" b="1" i="1" dirty="0"/>
              <a:t> </a:t>
            </a:r>
            <a:r>
              <a:rPr lang="en-US" sz="2400" b="1" i="1" dirty="0" err="1"/>
              <a:t>daripada</a:t>
            </a:r>
            <a:r>
              <a:rPr lang="en-US" sz="2400" b="1" i="1" dirty="0"/>
              <a:t> </a:t>
            </a:r>
            <a:r>
              <a:rPr lang="en-US" sz="2400" b="1" i="1" dirty="0" err="1"/>
              <a:t>sumber</a:t>
            </a:r>
            <a:r>
              <a:rPr lang="en-US" sz="2400" b="1" i="1" dirty="0"/>
              <a:t> yang haram, </a:t>
            </a:r>
            <a:r>
              <a:rPr lang="en-US" sz="2400" b="1" i="1" dirty="0" err="1"/>
              <a:t>kecuali</a:t>
            </a:r>
            <a:r>
              <a:rPr lang="en-US" sz="2400" b="1" i="1" dirty="0"/>
              <a:t> </a:t>
            </a:r>
            <a:r>
              <a:rPr lang="en-US" sz="2400" b="1" i="1" dirty="0" err="1"/>
              <a:t>adalah</a:t>
            </a:r>
            <a:r>
              <a:rPr lang="en-US" sz="2400" b="1" i="1" dirty="0"/>
              <a:t> </a:t>
            </a:r>
            <a:r>
              <a:rPr lang="en-US" sz="2400" b="1" i="1" dirty="0" err="1"/>
              <a:t>api</a:t>
            </a:r>
            <a:r>
              <a:rPr lang="en-US" sz="2400" b="1" i="1" dirty="0"/>
              <a:t> </a:t>
            </a:r>
            <a:r>
              <a:rPr lang="en-US" sz="2400" b="1" i="1" dirty="0" err="1"/>
              <a:t>neraka</a:t>
            </a:r>
            <a:r>
              <a:rPr lang="en-US" sz="2400" b="1" i="1" dirty="0"/>
              <a:t> </a:t>
            </a:r>
            <a:r>
              <a:rPr lang="en-US" sz="2400" b="1" i="1" dirty="0" err="1"/>
              <a:t>lebih</a:t>
            </a:r>
            <a:r>
              <a:rPr lang="en-US" sz="2400" b="1" i="1" dirty="0"/>
              <a:t> </a:t>
            </a:r>
            <a:r>
              <a:rPr lang="en-US" sz="2400" b="1" i="1" dirty="0" err="1"/>
              <a:t>layak</a:t>
            </a:r>
            <a:r>
              <a:rPr lang="en-US" sz="2400" b="1" i="1" dirty="0"/>
              <a:t> </a:t>
            </a:r>
            <a:r>
              <a:rPr lang="en-US" sz="2400" b="1" i="1" dirty="0" err="1"/>
              <a:t>untuknya</a:t>
            </a:r>
            <a:r>
              <a:rPr lang="en-US" sz="2400" b="1" i="1" dirty="0"/>
              <a:t>”. </a:t>
            </a:r>
            <a:r>
              <a:rPr lang="en-US" sz="2000" b="1" dirty="0"/>
              <a:t>(</a:t>
            </a:r>
            <a:r>
              <a:rPr lang="en-US" sz="2000" b="1" dirty="0" err="1"/>
              <a:t>Hadis</a:t>
            </a:r>
            <a:r>
              <a:rPr lang="en-US" sz="2000" b="1" dirty="0"/>
              <a:t> </a:t>
            </a:r>
            <a:r>
              <a:rPr lang="en-US" sz="2000" b="1" dirty="0" err="1"/>
              <a:t>Riwayat</a:t>
            </a:r>
            <a:r>
              <a:rPr lang="en-US" sz="2000" b="1" dirty="0"/>
              <a:t> </a:t>
            </a:r>
            <a:r>
              <a:rPr lang="en-US" sz="2000" b="1" dirty="0" err="1"/>
              <a:t>Tirmizi</a:t>
            </a:r>
            <a:r>
              <a:rPr lang="en-US" sz="2000" b="1" dirty="0"/>
              <a:t>)</a:t>
            </a:r>
            <a:endParaRPr lang="en-MY" sz="2000" b="1" dirty="0"/>
          </a:p>
        </p:txBody>
      </p:sp>
      <p:sp>
        <p:nvSpPr>
          <p:cNvPr id="5" name="Rectangle 4"/>
          <p:cNvSpPr/>
          <p:nvPr/>
        </p:nvSpPr>
        <p:spPr>
          <a:xfrm>
            <a:off x="179512" y="2193250"/>
            <a:ext cx="8712968" cy="800219"/>
          </a:xfrm>
          <a:prstGeom prst="rect">
            <a:avLst/>
          </a:prstGeom>
        </p:spPr>
        <p:txBody>
          <a:bodyPr wrap="square">
            <a:spAutoFit/>
          </a:bodyPr>
          <a:lstStyle/>
          <a:p>
            <a:pPr algn="ctr" rtl="1"/>
            <a:r>
              <a:rPr lang="ar-SA"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 يَرْبُو لَحْمٌ نَبَتَ مِنْ سُحْتٍ إِلَّا كَانَتْ النَّارُ أَوْلَى بِهِ</a:t>
            </a:r>
            <a:endParaRPr lang="ar-SA" sz="36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505053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467544" y="228600"/>
            <a:ext cx="8229600" cy="553998"/>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Judi di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zaman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moden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403648" y="2366774"/>
            <a:ext cx="6924356" cy="1531265"/>
          </a:xfrm>
          <a:prstGeom prst="roundRect">
            <a:avLst>
              <a:gd name="adj" fmla="val 351"/>
            </a:avLst>
          </a:prstGeom>
          <a:solidFill>
            <a:schemeClr val="bg1">
              <a:lumMod val="85000"/>
              <a:alpha val="32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Pertandingan</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melibatkan</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yuran</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dijadikan</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hadiah</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kepada</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pemenang</a:t>
            </a: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ight Arrow 4"/>
          <p:cNvSpPr/>
          <p:nvPr/>
        </p:nvSpPr>
        <p:spPr>
          <a:xfrm>
            <a:off x="223458" y="2087147"/>
            <a:ext cx="1396752" cy="814574"/>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Judi</a:t>
            </a:r>
            <a:endParaRPr lang="ms-MY" sz="2400" dirty="0" smtClean="0">
              <a:effectLst>
                <a:glow rad="101600">
                  <a:schemeClr val="tx1">
                    <a:alpha val="60000"/>
                  </a:schemeClr>
                </a:glow>
                <a:outerShdw blurRad="38100" dist="38100" dir="2700000" algn="tl">
                  <a:srgbClr val="000000">
                    <a:alpha val="43137"/>
                  </a:srgbClr>
                </a:outerShdw>
              </a:effectLst>
            </a:endParaRPr>
          </a:p>
          <a:p>
            <a:pPr algn="ctr"/>
            <a:endParaRPr lang="en-US" sz="2400" dirty="0">
              <a:effectLst>
                <a:outerShdw blurRad="38100" dist="38100" dir="2700000" algn="tl">
                  <a:srgbClr val="000000">
                    <a:alpha val="43137"/>
                  </a:srgbClr>
                </a:outerShdw>
              </a:effectLst>
            </a:endParaRPr>
          </a:p>
        </p:txBody>
      </p:sp>
      <p:sp>
        <p:nvSpPr>
          <p:cNvPr id="6" name="Rounded Rectangle 5"/>
          <p:cNvSpPr/>
          <p:nvPr/>
        </p:nvSpPr>
        <p:spPr>
          <a:xfrm>
            <a:off x="1189423" y="1122114"/>
            <a:ext cx="6708332" cy="936104"/>
          </a:xfrm>
          <a:prstGeom prst="roundRect">
            <a:avLst>
              <a:gd name="adj" fmla="val 26725"/>
            </a:avLst>
          </a:prstGeom>
          <a:solidFill>
            <a:schemeClr val="accent5">
              <a:lumMod val="75000"/>
              <a:alpha val="8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Aktiviti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Perjudian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atas</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talian</a:t>
            </a:r>
            <a:endParaRPr lang="en-US" sz="26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ounded Rectangle 6"/>
          <p:cNvSpPr/>
          <p:nvPr/>
        </p:nvSpPr>
        <p:spPr>
          <a:xfrm>
            <a:off x="1711798" y="5031071"/>
            <a:ext cx="6748634" cy="1224135"/>
          </a:xfrm>
          <a:prstGeom prst="roundRect">
            <a:avLst>
              <a:gd name="adj" fmla="val 26725"/>
            </a:avLst>
          </a:prstGeom>
          <a:ln/>
        </p:spPr>
        <p:style>
          <a:lnRef idx="3">
            <a:schemeClr val="lt1"/>
          </a:lnRef>
          <a:fillRef idx="1">
            <a:schemeClr val="accent5"/>
          </a:fillRef>
          <a:effectRef idx="1">
            <a:schemeClr val="accent5"/>
          </a:effectRef>
          <a:fontRef idx="minor">
            <a:schemeClr val="lt1"/>
          </a:fontRef>
        </p:style>
        <p:txBody>
          <a:bodyPr anchor="ctr"/>
          <a:lstStyle/>
          <a:p>
            <a:pPr algn="ctr">
              <a:defRPr/>
            </a:pP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Rujuk</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kepada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para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alim</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ulama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pihak</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berkuasa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agama </a:t>
            </a: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8" name="Down Arrow 7"/>
          <p:cNvSpPr/>
          <p:nvPr/>
        </p:nvSpPr>
        <p:spPr>
          <a:xfrm>
            <a:off x="1403648" y="942094"/>
            <a:ext cx="1019700" cy="360040"/>
          </a:xfrm>
          <a:prstGeom prst="downArrow">
            <a:avLst/>
          </a:prstGeom>
          <a:solidFill>
            <a:srgbClr val="FFC000"/>
          </a:solidFill>
          <a:ln w="28575">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9" name="Hexagon 8"/>
          <p:cNvSpPr/>
          <p:nvPr/>
        </p:nvSpPr>
        <p:spPr>
          <a:xfrm>
            <a:off x="683568" y="4382998"/>
            <a:ext cx="4032448" cy="792088"/>
          </a:xfrm>
          <a:prstGeom prst="hexagon">
            <a:avLst/>
          </a:prstGeom>
          <a:solidFill>
            <a:schemeClr val="accent2"/>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Penganjur</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bakal</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peserta</a:t>
            </a:r>
            <a:r>
              <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pertandingan</a:t>
            </a:r>
            <a:endParaRPr lang="en-MY" sz="2200" b="1" dirty="0">
              <a:latin typeface="Arial" pitchFamily="34" charset="0"/>
              <a:cs typeface="Arial" pitchFamily="34" charset="0"/>
            </a:endParaRPr>
          </a:p>
        </p:txBody>
      </p:sp>
    </p:spTree>
    <p:extLst>
      <p:ext uri="{BB962C8B-B14F-4D97-AF65-F5344CB8AC3E}">
        <p14:creationId xmlns:p14="http://schemas.microsoft.com/office/powerpoint/2010/main" val="15050536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81000" y="76200"/>
            <a:ext cx="83820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Enakmen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Kesalahan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Jenayah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Syariah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Takzir</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Negeri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Terengganu 2001</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611560" y="2119537"/>
            <a:ext cx="8077200" cy="2376263"/>
          </a:xfrm>
          <a:prstGeom prst="roundRect">
            <a:avLst>
              <a:gd name="adj" fmla="val 351"/>
            </a:avLst>
          </a:prstGeom>
          <a:ln/>
        </p:spPr>
        <p:style>
          <a:lnRef idx="3">
            <a:schemeClr val="lt1"/>
          </a:lnRef>
          <a:fillRef idx="1">
            <a:schemeClr val="accent3"/>
          </a:fillRef>
          <a:effectRef idx="1">
            <a:schemeClr val="accent3"/>
          </a:effectRef>
          <a:fontRef idx="minor">
            <a:schemeClr val="lt1"/>
          </a:fontRef>
        </p:style>
        <p:txBody>
          <a:bodyPr anchor="ctr"/>
          <a:lstStyle/>
          <a:p>
            <a:pPr algn="ctr">
              <a:defRPr/>
            </a:pPr>
            <a:r>
              <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“Mana-mana orang yang berjudi, atau didapati berada di rumah judi, adalah melakukan suatu kesalahan dan apabila disabitkan boleh didenda tidak melebihi tiga ribu ringgit atau dipenjarakan selama tempoh tidak melebihi dua tahun atau kedua-duanya”. </a:t>
            </a:r>
            <a:endParaRPr lang="en-MY"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505053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07504" y="228600"/>
            <a:ext cx="8929688" cy="553998"/>
          </a:xfrm>
          <a:prstGeom prst="rect">
            <a:avLst/>
          </a:prstGeom>
        </p:spPr>
        <p:txBody>
          <a:bodyPr>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khatib</a:t>
            </a:r>
            <a:endPar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683568" y="1578878"/>
            <a:ext cx="7889452" cy="1091885"/>
          </a:xfrm>
          <a:prstGeom prst="roundRect">
            <a:avLst>
              <a:gd name="adj" fmla="val 351"/>
            </a:avLst>
          </a:prstGeom>
          <a:ln/>
        </p:spPr>
        <p:style>
          <a:lnRef idx="3">
            <a:schemeClr val="lt1"/>
          </a:lnRef>
          <a:fillRef idx="1">
            <a:schemeClr val="accent5"/>
          </a:fillRef>
          <a:effectRef idx="1">
            <a:schemeClr val="accent5"/>
          </a:effectRef>
          <a:fontRef idx="minor">
            <a:schemeClr val="lt1"/>
          </a:fontRef>
        </p:style>
        <p:txBody>
          <a:bodyPr anchor="ctr"/>
          <a:lstStyle/>
          <a:p>
            <a:pPr algn="ctr">
              <a:defRPr/>
            </a:pP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Tanamkan</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kebencian</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kepada</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amalan</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judi</a:t>
            </a:r>
            <a:endPar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Bent-Up Arrow 4"/>
          <p:cNvSpPr/>
          <p:nvPr/>
        </p:nvSpPr>
        <p:spPr>
          <a:xfrm rot="7469532">
            <a:off x="375737" y="1793409"/>
            <a:ext cx="800542" cy="692077"/>
          </a:xfrm>
          <a:prstGeom prst="bentUpArrow">
            <a:avLst>
              <a:gd name="adj1" fmla="val 25000"/>
              <a:gd name="adj2" fmla="val 36860"/>
              <a:gd name="adj3" fmla="val 42620"/>
            </a:avLst>
          </a:prstGeom>
          <a:solidFill>
            <a:srgbClr val="FFC00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6" name="Rounded Rectangle 5"/>
          <p:cNvSpPr/>
          <p:nvPr/>
        </p:nvSpPr>
        <p:spPr>
          <a:xfrm>
            <a:off x="702339" y="3235062"/>
            <a:ext cx="7871749" cy="1008112"/>
          </a:xfrm>
          <a:prstGeom prst="roundRect">
            <a:avLst>
              <a:gd name="adj" fmla="val 351"/>
            </a:avLst>
          </a:prstGeom>
          <a:solidFill>
            <a:srgbClr val="92D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ms-MY" sz="2800" b="1" dirty="0" smtClean="0">
                <a:ln>
                  <a:solidFill>
                    <a:schemeClr val="tx1"/>
                  </a:solidFill>
                </a:ln>
                <a:effectLst>
                  <a:glow rad="101600">
                    <a:schemeClr val="tx1">
                      <a:alpha val="60000"/>
                    </a:schemeClr>
                  </a:glow>
                  <a:outerShdw blurRad="38100" dist="38100" dir="2700000" algn="tl">
                    <a:srgbClr val="000000">
                      <a:alpha val="43137"/>
                    </a:srgbClr>
                  </a:outerShdw>
                </a:effectLst>
              </a:rPr>
              <a:t>Hindari diri dan keluarga daripada hasil yang haram</a:t>
            </a:r>
            <a:endParaRPr lang="en-US" sz="26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7" name="Rounded Rectangle 6"/>
          <p:cNvSpPr/>
          <p:nvPr/>
        </p:nvSpPr>
        <p:spPr>
          <a:xfrm>
            <a:off x="687439" y="4819238"/>
            <a:ext cx="7871749" cy="1008112"/>
          </a:xfrm>
          <a:prstGeom prst="roundRect">
            <a:avLst>
              <a:gd name="adj" fmla="val 351"/>
            </a:avLst>
          </a:prstGeom>
          <a:solidFill>
            <a:schemeClr val="accent4">
              <a:lumMod val="60000"/>
              <a:lumOff val="4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ms-MY" sz="2800" b="1" dirty="0" smtClean="0">
                <a:ln>
                  <a:solidFill>
                    <a:schemeClr val="tx1"/>
                  </a:solidFill>
                </a:ln>
                <a:effectLst>
                  <a:glow rad="101600">
                    <a:schemeClr val="tx1">
                      <a:alpha val="60000"/>
                    </a:schemeClr>
                  </a:glow>
                  <a:outerShdw blurRad="38100" dist="38100" dir="2700000" algn="tl">
                    <a:srgbClr val="000000">
                      <a:alpha val="43137"/>
                    </a:srgbClr>
                  </a:outerShdw>
                </a:effectLst>
              </a:rPr>
              <a:t>Binalah keluarga yang bahagia dan </a:t>
            </a:r>
          </a:p>
          <a:p>
            <a:pPr algn="ctr">
              <a:defRPr/>
            </a:pPr>
            <a:r>
              <a:rPr lang="ms-MY" sz="2800" b="1" dirty="0" smtClean="0">
                <a:ln>
                  <a:solidFill>
                    <a:schemeClr val="tx1"/>
                  </a:solidFill>
                </a:ln>
                <a:effectLst>
                  <a:glow rad="101600">
                    <a:schemeClr val="tx1">
                      <a:alpha val="60000"/>
                    </a:schemeClr>
                  </a:glow>
                  <a:outerShdw blurRad="38100" dist="38100" dir="2700000" algn="tl">
                    <a:srgbClr val="000000">
                      <a:alpha val="43137"/>
                    </a:srgbClr>
                  </a:outerShdw>
                </a:effectLst>
              </a:rPr>
              <a:t>masyarakat yang harmoni</a:t>
            </a:r>
            <a:endParaRPr lang="en-US" sz="26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8" name="Bent-Up Arrow 7"/>
          <p:cNvSpPr/>
          <p:nvPr/>
        </p:nvSpPr>
        <p:spPr>
          <a:xfrm rot="7469532">
            <a:off x="283298" y="3455106"/>
            <a:ext cx="800542" cy="692077"/>
          </a:xfrm>
          <a:prstGeom prst="bentUpArrow">
            <a:avLst>
              <a:gd name="adj1" fmla="val 25000"/>
              <a:gd name="adj2" fmla="val 36860"/>
              <a:gd name="adj3" fmla="val 42620"/>
            </a:avLst>
          </a:prstGeom>
          <a:solidFill>
            <a:srgbClr val="FFC00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9" name="Bent-Up Arrow 8"/>
          <p:cNvSpPr/>
          <p:nvPr/>
        </p:nvSpPr>
        <p:spPr>
          <a:xfrm rot="7469532">
            <a:off x="375738" y="4999064"/>
            <a:ext cx="800542" cy="692077"/>
          </a:xfrm>
          <a:prstGeom prst="bentUpArrow">
            <a:avLst>
              <a:gd name="adj1" fmla="val 25000"/>
              <a:gd name="adj2" fmla="val 36860"/>
              <a:gd name="adj3" fmla="val 42620"/>
            </a:avLst>
          </a:prstGeom>
          <a:solidFill>
            <a:srgbClr val="FFC00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1505053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8600" y="76200"/>
            <a:ext cx="87630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Al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Maaidah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92</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69404" y="4329896"/>
            <a:ext cx="8991600" cy="1569660"/>
          </a:xfrm>
          <a:prstGeom prst="rect">
            <a:avLst/>
          </a:prstGeom>
          <a:solidFill>
            <a:schemeClr val="bg1">
              <a:alpha val="45000"/>
            </a:schemeClr>
          </a:solidFill>
          <a:ln w="381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2400" b="1" i="1" dirty="0"/>
              <a:t>“Dan </a:t>
            </a:r>
            <a:r>
              <a:rPr lang="en-US" sz="2400" b="1" i="1" dirty="0" err="1"/>
              <a:t>taatlah</a:t>
            </a:r>
            <a:r>
              <a:rPr lang="en-US" sz="2400" b="1" i="1" dirty="0"/>
              <a:t> </a:t>
            </a:r>
            <a:r>
              <a:rPr lang="en-US" sz="2400" b="1" i="1" dirty="0" err="1"/>
              <a:t>kamu</a:t>
            </a:r>
            <a:r>
              <a:rPr lang="en-US" sz="2400" b="1" i="1" dirty="0"/>
              <a:t> </a:t>
            </a:r>
            <a:r>
              <a:rPr lang="en-US" sz="2400" b="1" i="1" dirty="0" err="1"/>
              <a:t>kepada</a:t>
            </a:r>
            <a:r>
              <a:rPr lang="en-US" sz="2400" b="1" i="1" dirty="0"/>
              <a:t> Allah </a:t>
            </a:r>
            <a:r>
              <a:rPr lang="en-US" sz="2400" b="1" i="1" dirty="0" err="1"/>
              <a:t>serta</a:t>
            </a:r>
            <a:r>
              <a:rPr lang="en-US" sz="2400" b="1" i="1" dirty="0"/>
              <a:t> </a:t>
            </a:r>
            <a:r>
              <a:rPr lang="en-US" sz="2400" b="1" i="1" dirty="0" err="1"/>
              <a:t>taatlah</a:t>
            </a:r>
            <a:r>
              <a:rPr lang="en-US" sz="2400" b="1" i="1" dirty="0"/>
              <a:t> </a:t>
            </a:r>
            <a:r>
              <a:rPr lang="en-US" sz="2400" b="1" i="1" dirty="0" err="1"/>
              <a:t>kepada</a:t>
            </a:r>
            <a:r>
              <a:rPr lang="en-US" sz="2400" b="1" i="1" dirty="0"/>
              <a:t> </a:t>
            </a:r>
            <a:r>
              <a:rPr lang="en-US" sz="2400" b="1" i="1" dirty="0" err="1"/>
              <a:t>Rasul</a:t>
            </a:r>
            <a:r>
              <a:rPr lang="en-US" sz="2400" b="1" i="1" dirty="0"/>
              <a:t> </a:t>
            </a:r>
            <a:r>
              <a:rPr lang="en-US" sz="2400" b="1" i="1" dirty="0" err="1"/>
              <a:t>dan</a:t>
            </a:r>
            <a:r>
              <a:rPr lang="en-US" sz="2400" b="1" i="1" dirty="0"/>
              <a:t> </a:t>
            </a:r>
            <a:r>
              <a:rPr lang="en-US" sz="2400" b="1" i="1" dirty="0" err="1"/>
              <a:t>awaslah</a:t>
            </a:r>
            <a:r>
              <a:rPr lang="en-US" sz="2400" b="1" i="1" dirty="0"/>
              <a:t>. </a:t>
            </a:r>
            <a:r>
              <a:rPr lang="en-US" sz="2400" b="1" i="1" dirty="0" err="1"/>
              <a:t>Oleh</a:t>
            </a:r>
            <a:r>
              <a:rPr lang="en-US" sz="2400" b="1" i="1" dirty="0"/>
              <a:t> </a:t>
            </a:r>
            <a:r>
              <a:rPr lang="en-US" sz="2400" b="1" i="1" dirty="0" err="1"/>
              <a:t>itu</a:t>
            </a:r>
            <a:r>
              <a:rPr lang="en-US" sz="2400" b="1" i="1" dirty="0"/>
              <a:t>, </a:t>
            </a:r>
            <a:r>
              <a:rPr lang="en-US" sz="2400" b="1" i="1" dirty="0" err="1"/>
              <a:t>jika</a:t>
            </a:r>
            <a:r>
              <a:rPr lang="en-US" sz="2400" b="1" i="1" dirty="0"/>
              <a:t> </a:t>
            </a:r>
            <a:r>
              <a:rPr lang="en-US" sz="2400" b="1" i="1" dirty="0" err="1"/>
              <a:t>kamu</a:t>
            </a:r>
            <a:r>
              <a:rPr lang="en-US" sz="2400" b="1" i="1" dirty="0"/>
              <a:t> </a:t>
            </a:r>
            <a:r>
              <a:rPr lang="en-US" sz="2400" b="1" i="1" dirty="0" err="1"/>
              <a:t>berpaling</a:t>
            </a:r>
            <a:r>
              <a:rPr lang="en-US" sz="2400" b="1" i="1" dirty="0"/>
              <a:t>, </a:t>
            </a:r>
            <a:r>
              <a:rPr lang="en-US" sz="2400" b="1" i="1" dirty="0" err="1"/>
              <a:t>maka</a:t>
            </a:r>
            <a:r>
              <a:rPr lang="en-US" sz="2400" b="1" i="1" dirty="0"/>
              <a:t> </a:t>
            </a:r>
            <a:r>
              <a:rPr lang="en-US" sz="2400" b="1" i="1" dirty="0" err="1"/>
              <a:t>ketahuilah</a:t>
            </a:r>
            <a:r>
              <a:rPr lang="en-US" sz="2400" b="1" i="1" dirty="0"/>
              <a:t> </a:t>
            </a:r>
            <a:r>
              <a:rPr lang="en-US" sz="2400" b="1" i="1" dirty="0" err="1"/>
              <a:t>bahawa</a:t>
            </a:r>
            <a:r>
              <a:rPr lang="en-US" sz="2400" b="1" i="1" dirty="0"/>
              <a:t> </a:t>
            </a:r>
            <a:r>
              <a:rPr lang="en-US" sz="2400" b="1" i="1" dirty="0" err="1"/>
              <a:t>sesungguhnya</a:t>
            </a:r>
            <a:r>
              <a:rPr lang="en-US" sz="2400" b="1" i="1" dirty="0"/>
              <a:t> </a:t>
            </a:r>
            <a:r>
              <a:rPr lang="en-US" sz="2400" b="1" i="1" dirty="0" err="1"/>
              <a:t>kewajipan</a:t>
            </a:r>
            <a:r>
              <a:rPr lang="en-US" sz="2400" b="1" i="1" dirty="0"/>
              <a:t> </a:t>
            </a:r>
            <a:r>
              <a:rPr lang="en-US" sz="2400" b="1" i="1" dirty="0" err="1"/>
              <a:t>Rasul</a:t>
            </a:r>
            <a:r>
              <a:rPr lang="en-US" sz="2400" b="1" i="1" dirty="0"/>
              <a:t> Kami </a:t>
            </a:r>
            <a:r>
              <a:rPr lang="en-US" sz="2400" b="1" i="1" dirty="0" err="1"/>
              <a:t>hanyalah</a:t>
            </a:r>
            <a:r>
              <a:rPr lang="en-US" sz="2400" b="1" i="1" dirty="0"/>
              <a:t> </a:t>
            </a:r>
            <a:r>
              <a:rPr lang="en-US" sz="2400" b="1" i="1" dirty="0" err="1"/>
              <a:t>menyampaikan</a:t>
            </a:r>
            <a:r>
              <a:rPr lang="en-US" sz="2400" b="1" i="1" dirty="0"/>
              <a:t> (</a:t>
            </a:r>
            <a:r>
              <a:rPr lang="en-US" sz="2400" b="1" i="1" dirty="0" err="1"/>
              <a:t>perintah-perintah</a:t>
            </a:r>
            <a:r>
              <a:rPr lang="en-US" sz="2400" b="1" i="1" dirty="0"/>
              <a:t>) </a:t>
            </a:r>
            <a:r>
              <a:rPr lang="en-US" sz="2400" b="1" i="1" dirty="0" err="1"/>
              <a:t>dengan</a:t>
            </a:r>
            <a:r>
              <a:rPr lang="en-US" sz="2400" b="1" i="1" dirty="0"/>
              <a:t> </a:t>
            </a:r>
            <a:r>
              <a:rPr lang="en-US" sz="2400" b="1" i="1" dirty="0" err="1"/>
              <a:t>jelas</a:t>
            </a:r>
            <a:r>
              <a:rPr lang="en-US" sz="2400" b="1" i="1" dirty="0"/>
              <a:t> </a:t>
            </a:r>
            <a:r>
              <a:rPr lang="en-US" sz="2400" b="1" i="1" dirty="0" err="1"/>
              <a:t>nyata</a:t>
            </a:r>
            <a:r>
              <a:rPr lang="en-US" sz="2400" b="1" i="1" dirty="0"/>
              <a:t>”.</a:t>
            </a:r>
            <a:r>
              <a:rPr lang="en-US" sz="2400" b="1" dirty="0"/>
              <a:t> </a:t>
            </a:r>
            <a:endParaRPr lang="en-US" sz="4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179512" y="2008802"/>
            <a:ext cx="8712968" cy="1508105"/>
          </a:xfrm>
          <a:prstGeom prst="rect">
            <a:avLst/>
          </a:prstGeom>
        </p:spPr>
        <p:txBody>
          <a:bodyPr wrap="square">
            <a:spAutoFit/>
          </a:bodyPr>
          <a:lstStyle/>
          <a:p>
            <a:pPr algn="ctr" rtl="1"/>
            <a:r>
              <a:rPr lang="ar-SA"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وَأَطِيعُوا اللَّهَ وَأَطِيعُوا الرَّسُولَ وَاحْذَرُوا ۚ فَإِن تَوَلَّيْتُمْ فَاعْلَمُوا أَنَّمَا عَلَىٰ رَسُولِنَا الْبَلَاغُ الْمُبِينُ</a:t>
            </a:r>
            <a:endParaRPr lang="ar-SA" sz="36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505053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2018943"/>
            <a:ext cx="9144000" cy="2400657"/>
          </a:xfrm>
          <a:prstGeom prst="rect">
            <a:avLst/>
          </a:prstGeom>
          <a:no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effectLst>
                <a:latin typeface="Traditional Arabic" pitchFamily="2" charset="-78"/>
                <a:cs typeface="Traditional Arabic" pitchFamily="2" charset="-78"/>
              </a:rPr>
              <a:t>الْحَمْدُ </a:t>
            </a:r>
            <a:r>
              <a:rPr lang="ar-SA" sz="15000" b="1" dirty="0" smtClean="0">
                <a:solidFill>
                  <a:srgbClr val="FFFF00"/>
                </a:solidFill>
                <a:effectLst>
                  <a:glow rad="101600">
                    <a:schemeClr val="tx1">
                      <a:alpha val="60000"/>
                    </a:schemeClr>
                  </a:glow>
                </a:effectLst>
                <a:latin typeface="Traditional Arabic" pitchFamily="2" charset="-78"/>
                <a:cs typeface="Traditional Arabic" pitchFamily="2" charset="-78"/>
              </a:rPr>
              <a:t>للهِ</a:t>
            </a:r>
            <a:endParaRPr lang="en-US" sz="15000" b="1" dirty="0">
              <a:ln w="3175" cmpd="sng">
                <a:solidFill>
                  <a:schemeClr val="tx1"/>
                </a:solidFill>
                <a:prstDash val="solid"/>
              </a:ln>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216024" y="4866382"/>
            <a:ext cx="8748464" cy="1077218"/>
          </a:xfrm>
          <a:prstGeom prst="rect">
            <a:avLst/>
          </a:prstGeom>
          <a:solidFill>
            <a:schemeClr val="bg1">
              <a:alpha val="49000"/>
            </a:schemeClr>
          </a:solidFill>
          <a:ln w="38100">
            <a:solidFill>
              <a:schemeClr val="tx1"/>
            </a:solidFill>
          </a:ln>
        </p:spPr>
        <p:txBody>
          <a:bodyPr wrap="square">
            <a:spAutoFit/>
          </a:bodyPr>
          <a:lstStyle/>
          <a:p>
            <a:pPr algn="ctr" fontAlgn="auto">
              <a:spcBef>
                <a:spcPts val="0"/>
              </a:spcBef>
              <a:spcAft>
                <a:spcPts val="0"/>
              </a:spcAft>
              <a:defRPr/>
            </a:pPr>
            <a:r>
              <a:rPr lang="en-US" sz="3200" dirty="0" err="1">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200" dirty="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200" dirty="0" smtClean="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200" dirty="0" smtClean="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200" dirty="0" smtClean="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200" dirty="0" smtClean="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dirty="0" smtClean="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200" dirty="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804809" y="228600"/>
            <a:ext cx="7500991"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15050536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83754" y="1751325"/>
            <a:ext cx="8964488" cy="3477875"/>
          </a:xfrm>
          <a:prstGeom prst="rect">
            <a:avLst/>
          </a:prstGeom>
          <a:solidFill>
            <a:schemeClr val="bg1">
              <a:alpha val="39000"/>
            </a:schemeClr>
          </a:solidFill>
          <a:ln w="28575">
            <a:solidFill>
              <a:schemeClr val="tx1"/>
            </a:solidFill>
          </a:ln>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وَاسْتَغْفِرُ اللهَ العَظِيْمَ لِيْ وَلَكُمْ وَلِسَائِرِ الُمْسِلِمْينَ </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وَالمُسْلِمَاتِ</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وَالمُؤْمِنِيْنَ </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وَالمُؤْمِنَاتِ</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فَاسْتَغْفِرُوْهُ</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إنَّهُ </a:t>
            </a:r>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هُوَ الغَّفُورُ الرَّحِيم.</a:t>
            </a:r>
            <a:endParaRPr lang="en-US"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505053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vey0599.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0" y="1897458"/>
            <a:ext cx="9144000" cy="4031873"/>
          </a:xfrm>
          <a:prstGeom prst="rect">
            <a:avLst/>
          </a:prstGeom>
          <a:solidFill>
            <a:schemeClr val="accent6">
              <a:lumMod val="75000"/>
              <a:alpha val="16000"/>
            </a:schemeClr>
          </a:solidFill>
        </p:spPr>
        <p:txBody>
          <a:bodyPr wrap="square">
            <a:spAutoFit/>
          </a:bodyPr>
          <a:lstStyle/>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a:defRPr/>
            </a:pP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ctr">
              <a:defRPr/>
            </a:pP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Di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ctr">
              <a:defRPr/>
            </a:pP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ctr">
              <a:defRPr/>
            </a:pP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a:defRPr/>
            </a:pP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endPar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4" name="Rectangle 3"/>
          <p:cNvSpPr/>
          <p:nvPr/>
        </p:nvSpPr>
        <p:spPr>
          <a:xfrm>
            <a:off x="0" y="397260"/>
            <a:ext cx="9144032" cy="1200329"/>
          </a:xfrm>
          <a:prstGeom prst="rect">
            <a:avLst/>
          </a:prstGeom>
        </p:spPr>
        <p:txBody>
          <a:bodyPr wrap="square">
            <a:spAutoFit/>
          </a:bodyPr>
          <a:lstStyle/>
          <a:p>
            <a:pPr algn="ctr">
              <a:defRPr/>
            </a:pP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 </a:t>
            </a:r>
          </a:p>
          <a:p>
            <a:pPr algn="ctr">
              <a:defRPr/>
            </a:pP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Antara</a:t>
            </a:r>
            <a:r>
              <a:rPr lang="en-US" sz="3600" b="1"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Dua</a:t>
            </a:r>
            <a:r>
              <a:rPr lang="en-US" sz="3600" b="1"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Khutbah</a:t>
            </a:r>
            <a:endParaRPr lang="en-US" sz="3600"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endParaRPr>
          </a:p>
        </p:txBody>
      </p:sp>
    </p:spTree>
    <p:extLst>
      <p:ext uri="{BB962C8B-B14F-4D97-AF65-F5344CB8AC3E}">
        <p14:creationId xmlns:p14="http://schemas.microsoft.com/office/powerpoint/2010/main" val="383459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out)">
                                      <p:cBhvr>
                                        <p:cTn id="7" dur="2000"/>
                                        <p:tgtEl>
                                          <p:spTgt spid="3"/>
                                        </p:tgtEl>
                                      </p:cBhvr>
                                    </p:animEffect>
                                  </p:childTnLst>
                                </p:cTn>
                              </p:par>
                              <p:par>
                                <p:cTn id="8" presetID="13"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plus(out)">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706" r="1033" b="8995"/>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5186627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04800" y="228600"/>
            <a:ext cx="8534400"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695271"/>
            <a:ext cx="9144000" cy="2215991"/>
          </a:xfrm>
          <a:prstGeom prst="rect">
            <a:avLst/>
          </a:prstGeom>
          <a:noFill/>
        </p:spPr>
        <p:txBody>
          <a:bodyPr wrap="square">
            <a:spAutoFit/>
          </a:bodyPr>
          <a:lstStyle/>
          <a:p>
            <a:pPr algn="ctr" rtl="1" fontAlgn="auto">
              <a:spcBef>
                <a:spcPts val="0"/>
              </a:spcBef>
              <a:spcAft>
                <a:spcPts val="0"/>
              </a:spcAft>
              <a:defRPr/>
            </a:pPr>
            <a:r>
              <a:rPr lang="ar-SA" sz="138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179512" y="4286071"/>
            <a:ext cx="8839200" cy="1200329"/>
          </a:xfrm>
          <a:prstGeom prst="rect">
            <a:avLst/>
          </a:prstGeom>
          <a:solidFill>
            <a:schemeClr val="bg1">
              <a:alpha val="47000"/>
            </a:schemeClr>
          </a:solidFill>
          <a:ln w="28575">
            <a:solidFill>
              <a:schemeClr val="tx1"/>
            </a:solidFill>
          </a:ln>
        </p:spPr>
        <p:txBody>
          <a:bodyPr wrap="square">
            <a:spAutoFit/>
          </a:bodyPr>
          <a:lstStyle/>
          <a:p>
            <a:pPr algn="ctr" fontAlgn="auto">
              <a:spcBef>
                <a:spcPts val="0"/>
              </a:spcBef>
              <a:spcAft>
                <a:spcPts val="0"/>
              </a:spcAft>
              <a:defRPr/>
            </a:pPr>
            <a:r>
              <a:rPr lang="en-US" sz="3600" b="1" dirty="0" err="1">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6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6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6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6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3600" b="1" dirty="0" smtClean="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600" b="1" dirty="0" smtClean="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6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505053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16024" y="1691987"/>
            <a:ext cx="8748464" cy="1631216"/>
          </a:xfrm>
          <a:prstGeom prst="rect">
            <a:avLst/>
          </a:prstGeom>
          <a:noFill/>
        </p:spPr>
        <p:txBody>
          <a:bodyPr wrap="square">
            <a:spAutoFit/>
          </a:bodyPr>
          <a:lstStyle/>
          <a:p>
            <a:pPr algn="ctr"/>
            <a:r>
              <a:rPr lang="ar-SA" sz="5000" b="1" dirty="0">
                <a:ln w="18415" cmpd="sng">
                  <a:noFill/>
                  <a:prstDash val="solid"/>
                </a:ln>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rPr>
              <a:t>وَأَشْهَدُ أَنْ لَّا إِلَهَ إِلَّا اللهُ وَحْدَهُ لَا شَرِيْكَ لَهُ، </a:t>
            </a:r>
            <a:endParaRPr lang="en-US" sz="5000" b="1" dirty="0" smtClean="0">
              <a:ln w="18415" cmpd="sng">
                <a:noFill/>
                <a:prstDash val="solid"/>
              </a:ln>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endParaRPr>
          </a:p>
          <a:p>
            <a:pPr algn="ctr"/>
            <a:r>
              <a:rPr lang="ar-SA" sz="5000" b="1" dirty="0" smtClean="0">
                <a:ln w="18415" cmpd="sng">
                  <a:noFill/>
                  <a:prstDash val="solid"/>
                </a:ln>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rPr>
              <a:t>وَأَشْهَدُ </a:t>
            </a:r>
            <a:r>
              <a:rPr lang="ar-SA" sz="5000" b="1" dirty="0">
                <a:ln w="18415" cmpd="sng">
                  <a:noFill/>
                  <a:prstDash val="solid"/>
                </a:ln>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rPr>
              <a:t>أَنَّ سَيِّدَنَا مُحَمَّدًا عَبْدُهُ </a:t>
            </a:r>
            <a:r>
              <a:rPr lang="ar-SA" sz="5000" b="1" dirty="0" smtClean="0">
                <a:ln w="18415" cmpd="sng">
                  <a:noFill/>
                  <a:prstDash val="solid"/>
                </a:ln>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rPr>
              <a:t>وَرَسُوْلُهُ</a:t>
            </a:r>
            <a:endParaRPr lang="ms-MY" sz="5000" b="1" dirty="0">
              <a:ln w="18415" cmpd="sng">
                <a:noFill/>
                <a:prstDash val="solid"/>
              </a:ln>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4" name="Rectangle 3"/>
          <p:cNvSpPr/>
          <p:nvPr/>
        </p:nvSpPr>
        <p:spPr>
          <a:xfrm>
            <a:off x="815425" y="228600"/>
            <a:ext cx="7500991"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107504" y="3934688"/>
            <a:ext cx="8927976" cy="1692771"/>
          </a:xfrm>
          <a:prstGeom prst="rect">
            <a:avLst/>
          </a:prstGeom>
          <a:solidFill>
            <a:schemeClr val="bg1">
              <a:alpha val="48000"/>
            </a:schemeClr>
          </a:solidFill>
          <a:ln w="38100">
            <a:solidFill>
              <a:schemeClr val="tx1"/>
            </a:solidFill>
          </a:ln>
        </p:spPr>
        <p:txBody>
          <a:bodyPr wrap="square">
            <a:spAutoFit/>
          </a:bodyPr>
          <a:lstStyle/>
          <a:p>
            <a:pPr algn="ctr" fontAlgn="auto">
              <a:spcBef>
                <a:spcPts val="0"/>
              </a:spcBef>
              <a:spcAft>
                <a:spcPts val="0"/>
              </a:spcAft>
              <a:defRPr/>
            </a:pP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bahawasanya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Tuhan</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selain</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yang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Maha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Esa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sekutu</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bagiNya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hambaNya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RasulNya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505053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500033" y="304800"/>
            <a:ext cx="8215371"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95536" y="1559128"/>
            <a:ext cx="8460432" cy="1754326"/>
          </a:xfrm>
          <a:prstGeom prst="rect">
            <a:avLst/>
          </a:prstGeom>
          <a:solidFill>
            <a:schemeClr val="tx1">
              <a:alpha val="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مُحَمَّدٍ، وَعَلَى آلِهِ وَأَصْحَابِهِ وَأَتْبَاعِهِ إِلَى يَوْمِ الدِّيْنِ.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179512" y="3889518"/>
            <a:ext cx="8820472" cy="1815882"/>
          </a:xfrm>
          <a:prstGeom prst="rect">
            <a:avLst/>
          </a:prstGeom>
          <a:solidFill>
            <a:schemeClr val="bg1">
              <a:alpha val="48000"/>
            </a:schemeClr>
          </a:solidFill>
          <a:ln w="38100">
            <a:solidFill>
              <a:schemeClr val="tx1"/>
            </a:solidFill>
          </a:ln>
        </p:spPr>
        <p:txBody>
          <a:bodyPr wrap="square">
            <a:spAutoFit/>
          </a:bodyPr>
          <a:lstStyle/>
          <a:p>
            <a:pPr algn="ctr" fontAlgn="auto">
              <a:spcBef>
                <a:spcPts val="0"/>
              </a:spcBef>
              <a:spcAft>
                <a:spcPts val="0"/>
              </a:spcAft>
              <a:defRPr/>
            </a:pP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b="1" dirty="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50505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14349" y="228600"/>
            <a:ext cx="7500991"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768424" y="1675658"/>
            <a:ext cx="7620000" cy="1631216"/>
          </a:xfrm>
          <a:prstGeom prst="rect">
            <a:avLst/>
          </a:prstGeom>
          <a:noFill/>
        </p:spPr>
        <p:txBody>
          <a:bodyPr wrap="square">
            <a:spAutoFit/>
          </a:bodyPr>
          <a:lstStyle/>
          <a:p>
            <a:pPr algn="ctr" rtl="1"/>
            <a:r>
              <a:rPr lang="ar-EG"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أُوْصِيْكُمْ وَنَفْسِيْ بِتَقْوَى اللهِ وَطَاعَتِهِ لَعَلَّكُمْ تُفْلِحُوْنَ.</a:t>
            </a:r>
            <a:endParaRPr lang="en-US" sz="50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179512" y="3676200"/>
            <a:ext cx="8748464" cy="2308324"/>
          </a:xfrm>
          <a:prstGeom prst="rect">
            <a:avLst/>
          </a:prstGeom>
          <a:solidFill>
            <a:schemeClr val="bg1">
              <a:alpha val="49000"/>
            </a:schemeClr>
          </a:solidFill>
          <a:ln w="38100">
            <a:solidFill>
              <a:schemeClr val="tx1"/>
            </a:solidFill>
          </a:ln>
        </p:spPr>
        <p:txBody>
          <a:bodyPr wrap="square">
            <a:spAutoFit/>
          </a:bodyPr>
          <a:lstStyle/>
          <a:p>
            <a:pPr algn="ctr" fontAlgn="auto">
              <a:spcBef>
                <a:spcPts val="0"/>
              </a:spcBef>
              <a:spcAft>
                <a:spcPts val="0"/>
              </a:spcAft>
              <a:defRPr/>
            </a:pP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sama-sama</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meningkatkan</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ketaqwaan</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bersungguh-sungguh</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mentaati</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menjauhi</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kerana</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hanya</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sahaja</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akan</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mencapai</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kejayaan</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di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hari</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akhirat</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kelak</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50505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1893039786"/>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6789396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ms-MY" smtClean="0"/>
          </a:p>
        </p:txBody>
      </p:sp>
      <p:sp>
        <p:nvSpPr>
          <p:cNvPr id="32771" name="Content Placeholder 2"/>
          <p:cNvSpPr>
            <a:spLocks noGrp="1"/>
          </p:cNvSpPr>
          <p:nvPr>
            <p:ph idx="1"/>
          </p:nvPr>
        </p:nvSpPr>
        <p:spPr>
          <a:xfrm>
            <a:off x="457200" y="2027238"/>
            <a:ext cx="8229600" cy="4525962"/>
          </a:xfrm>
        </p:spPr>
        <p:txBody>
          <a:bodyPr/>
          <a:lstStyle/>
          <a:p>
            <a:endParaRPr lang="ms-MY" smtClean="0"/>
          </a:p>
        </p:txBody>
      </p:sp>
      <p:pic>
        <p:nvPicPr>
          <p:cNvPr id="3277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693513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784878"/>
            <a:ext cx="9144000" cy="1754326"/>
          </a:xfrm>
          <a:prstGeom prst="rect">
            <a:avLst/>
          </a:prstGeom>
          <a:no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لَاإِلهَ إِلا اللهُ، </a:t>
            </a:r>
            <a:endPar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سَيِّدَنَا مُحَمَّدًا عَبْدُهُ وَرَسُوْلُهُ.</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85786" y="228600"/>
            <a:ext cx="7500991"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6024" y="4051518"/>
            <a:ext cx="8748464" cy="1815882"/>
          </a:xfrm>
          <a:prstGeom prst="rect">
            <a:avLst/>
          </a:prstGeom>
          <a:solidFill>
            <a:schemeClr val="bg1">
              <a:alpha val="48000"/>
            </a:schemeClr>
          </a:solidFill>
          <a:ln w="38100">
            <a:solidFill>
              <a:schemeClr val="tx1"/>
            </a:solidFill>
          </a:ln>
        </p:spPr>
        <p:txBody>
          <a:bodyPr wrap="square">
            <a:spAutoFit/>
          </a:bodyPr>
          <a:lstStyle/>
          <a:p>
            <a:pPr algn="ctr" fontAlgn="auto">
              <a:spcBef>
                <a:spcPts val="0"/>
              </a:spcBef>
              <a:spcAft>
                <a:spcPts val="0"/>
              </a:spcAft>
              <a:defRPr/>
            </a:pP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bahawasanya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Tuhan</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selain</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Yang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Maha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Esa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adalah</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hambaNya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RasulNya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5050536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a:gradFill>
            <a:gsLst>
              <a:gs pos="38000">
                <a:schemeClr val="dk1">
                  <a:tint val="50000"/>
                  <a:satMod val="300000"/>
                  <a:alpha val="3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0428681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1617391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7556937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2741652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alpha val="6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4791798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6218596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gradFill flip="none" rotWithShape="1">
            <a:gsLst>
              <a:gs pos="93000">
                <a:srgbClr val="03D4A8">
                  <a:alpha val="0"/>
                </a:srgbClr>
              </a:gs>
              <a:gs pos="25000">
                <a:srgbClr val="21D6E0"/>
              </a:gs>
              <a:gs pos="75000">
                <a:srgbClr val="0087E6"/>
              </a:gs>
              <a:gs pos="100000">
                <a:srgbClr val="005CBF"/>
              </a:gs>
            </a:gsLst>
            <a:path path="rect">
              <a:fillToRect l="100000" t="100000"/>
            </a:path>
            <a:tileRect r="-100000" b="-100000"/>
          </a:gradFill>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20624226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381000"/>
            <a:ext cx="8534400" cy="2743200"/>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smtClean="0">
                <a:solidFill>
                  <a:prstClr val="black"/>
                </a:solidFill>
                <a:latin typeface="Bernard MT Condensed" pitchFamily="18" charset="0"/>
              </a:rPr>
              <a:t>Dirikan</a:t>
            </a:r>
            <a:r>
              <a:rPr lang="en-US" sz="4000" dirty="0" smtClean="0">
                <a:solidFill>
                  <a:prstClr val="black"/>
                </a:solidFill>
                <a:latin typeface="Bernard MT Condensed" pitchFamily="18" charset="0"/>
              </a:rPr>
              <a:t> </a:t>
            </a:r>
            <a:r>
              <a:rPr lang="en-US" sz="4000" dirty="0" err="1" smtClean="0">
                <a:solidFill>
                  <a:prstClr val="black"/>
                </a:solidFill>
                <a:latin typeface="Bernard MT Condensed" pitchFamily="18" charset="0"/>
              </a:rPr>
              <a:t>Solat</a:t>
            </a:r>
            <a:r>
              <a:rPr lang="en-US" sz="4000" dirty="0" smtClean="0">
                <a:solidFill>
                  <a:prstClr val="black"/>
                </a:solidFill>
                <a:latin typeface="Bernard MT Condensed" pitchFamily="18" charset="0"/>
              </a:rPr>
              <a:t>….</a:t>
            </a:r>
          </a:p>
          <a:p>
            <a:pPr algn="ctr"/>
            <a:endParaRPr lang="en-US" sz="3200" dirty="0" smtClean="0">
              <a:solidFill>
                <a:prstClr val="black"/>
              </a:solidFill>
              <a:latin typeface="Bernard MT Condensed" pitchFamily="18" charset="0"/>
            </a:endParaRPr>
          </a:p>
          <a:p>
            <a:pPr algn="ctr"/>
            <a:r>
              <a:rPr lang="en-US" sz="3200" b="1" i="1" dirty="0" err="1" smtClean="0">
                <a:solidFill>
                  <a:prstClr val="black"/>
                </a:solidFill>
                <a:latin typeface="Constantia" pitchFamily="18" charset="0"/>
              </a:rPr>
              <a:t>Lurus</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dan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betulkan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saf</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anda</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kerana</a:t>
            </a:r>
            <a:endParaRPr lang="en-US" sz="3200" b="1" i="1" dirty="0" smtClean="0">
              <a:solidFill>
                <a:prstClr val="black"/>
              </a:solidFill>
              <a:latin typeface="Constantia" pitchFamily="18" charset="0"/>
            </a:endParaRPr>
          </a:p>
          <a:p>
            <a:pPr algn="ct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saf</a:t>
            </a:r>
            <a:r>
              <a:rPr lang="en-US" sz="3200" b="1" i="1" dirty="0" smtClean="0">
                <a:solidFill>
                  <a:prstClr val="black"/>
                </a:solidFill>
                <a:latin typeface="Constantia" pitchFamily="18" charset="0"/>
              </a:rPr>
              <a:t> yang </a:t>
            </a:r>
            <a:r>
              <a:rPr lang="en-US" sz="3200" b="1" i="1" dirty="0" err="1" smtClean="0">
                <a:solidFill>
                  <a:prstClr val="black"/>
                </a:solidFill>
                <a:latin typeface="Constantia" pitchFamily="18" charset="0"/>
              </a:rPr>
              <a:t>lurus</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termasuk</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dalam</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kesempurnaan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solat</a:t>
            </a:r>
            <a:r>
              <a:rPr lang="en-US" sz="3200" b="1" i="1" dirty="0" smtClean="0">
                <a:solidFill>
                  <a:prstClr val="black"/>
                </a:solidFill>
                <a:latin typeface="Constantia" pitchFamily="18" charset="0"/>
              </a:rPr>
              <a:t>.</a:t>
            </a:r>
            <a:endParaRPr lang="en-US" sz="3200" b="1" i="1" dirty="0">
              <a:solidFill>
                <a:prstClr val="black"/>
              </a:solidFill>
              <a:latin typeface="Constantia" pitchFamily="18"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Tree>
    <p:extLst>
      <p:ext uri="{BB962C8B-B14F-4D97-AF65-F5344CB8AC3E}">
        <p14:creationId xmlns:p14="http://schemas.microsoft.com/office/powerpoint/2010/main" val="28325895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79512" y="1066085"/>
            <a:ext cx="8856984" cy="4955203"/>
          </a:xfrm>
          <a:prstGeom prst="rect">
            <a:avLst/>
          </a:prstGeom>
          <a:solidFill>
            <a:schemeClr val="bg1">
              <a:alpha val="56000"/>
            </a:schemeClr>
          </a:solidFill>
        </p:spPr>
        <p:txBody>
          <a:bodyPr wrap="square">
            <a:spAutoFit/>
          </a:bodyPr>
          <a:lstStyle/>
          <a:p>
            <a:pPr algn="ctr">
              <a:defRPr/>
            </a:pPr>
            <a:r>
              <a:rPr lang="en-MY" sz="1600" b="1" dirty="0">
                <a:solidFill>
                  <a:prstClr val="black"/>
                </a:solidFill>
                <a:effectLst>
                  <a:outerShdw blurRad="38100" dist="38100" dir="2700000" algn="tl">
                    <a:srgbClr val="000000">
                      <a:alpha val="43137"/>
                    </a:srgbClr>
                  </a:outerShdw>
                </a:effectLst>
                <a:cs typeface="Arial" charset="0"/>
              </a:rPr>
              <a:t>INTISARI KHUTBAH JUMAAT PADA </a:t>
            </a:r>
            <a:r>
              <a:rPr lang="en-US" sz="1600" b="1" dirty="0" smtClean="0">
                <a:solidFill>
                  <a:prstClr val="black"/>
                </a:solidFill>
                <a:effectLst>
                  <a:outerShdw blurRad="38100" dist="38100" dir="2700000" algn="tl">
                    <a:srgbClr val="000000">
                      <a:alpha val="43137"/>
                    </a:srgbClr>
                  </a:outerShdw>
                </a:effectLst>
                <a:cs typeface="Arial" charset="0"/>
              </a:rPr>
              <a:t>10</a:t>
            </a:r>
            <a:r>
              <a:rPr lang="en-MY" sz="1600" b="1" dirty="0" smtClean="0">
                <a:solidFill>
                  <a:prstClr val="black"/>
                </a:solidFill>
                <a:effectLst>
                  <a:outerShdw blurRad="38100" dist="38100" dir="2700000" algn="tl">
                    <a:srgbClr val="000000">
                      <a:alpha val="43137"/>
                    </a:srgbClr>
                  </a:outerShdw>
                </a:effectLst>
                <a:cs typeface="Arial" charset="0"/>
              </a:rPr>
              <a:t>/11/2017</a:t>
            </a:r>
            <a:endParaRPr lang="en-MY" sz="1600" b="1" dirty="0">
              <a:solidFill>
                <a:prstClr val="black"/>
              </a:solidFill>
              <a:effectLst>
                <a:outerShdw blurRad="38100" dist="38100" dir="2700000" algn="tl">
                  <a:srgbClr val="000000">
                    <a:alpha val="43137"/>
                  </a:srgbClr>
                </a:outerShdw>
              </a:effectLst>
              <a:cs typeface="Arial" charset="0"/>
            </a:endParaRPr>
          </a:p>
          <a:p>
            <a:pPr algn="ctr">
              <a:defRPr/>
            </a:pPr>
            <a:endParaRPr lang="en-MY"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ctr">
              <a:defRPr/>
            </a:pPr>
            <a:r>
              <a:rPr lang="en-MY"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TAJUK: </a:t>
            </a:r>
            <a:r>
              <a:rPr lang="en-MY" sz="2000"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r>
              <a:rPr lang="en-US" sz="2000"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JUDI MENGGADAI DUNIA DAN AKHIRAT</a:t>
            </a:r>
            <a:r>
              <a:rPr lang="en-MY" sz="2000"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algn="ctr">
              <a:defRPr/>
            </a:pPr>
            <a:endParaRPr lang="en-MY" sz="2000"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lgn="just">
              <a:buFontTx/>
              <a:buAutoNum type="arabicPeriod"/>
              <a:defRPr/>
            </a:pPr>
            <a:r>
              <a:rPr lang="en-US" sz="1600" b="1" dirty="0" smtClean="0">
                <a:solidFill>
                  <a:srgbClr val="FFFF00"/>
                </a:solidFill>
                <a:effectLst>
                  <a:glow rad="101600">
                    <a:schemeClr val="tx1">
                      <a:alpha val="60000"/>
                    </a:schemeClr>
                  </a:glow>
                  <a:outerShdw blurRad="38100" dist="38100" dir="2700000" algn="tl">
                    <a:srgbClr val="000000">
                      <a:alpha val="43137"/>
                    </a:srgbClr>
                  </a:outerShdw>
                </a:effectLst>
                <a:cs typeface="Arial" charset="0"/>
              </a:rPr>
              <a:t>JUDI </a:t>
            </a:r>
            <a:r>
              <a:rPr lang="en-US" sz="1600" b="1" dirty="0">
                <a:solidFill>
                  <a:srgbClr val="FFFF00"/>
                </a:solidFill>
                <a:effectLst>
                  <a:glow rad="101600">
                    <a:schemeClr val="tx1">
                      <a:alpha val="60000"/>
                    </a:schemeClr>
                  </a:glow>
                  <a:outerShdw blurRad="38100" dist="38100" dir="2700000" algn="tl">
                    <a:srgbClr val="000000">
                      <a:alpha val="43137"/>
                    </a:srgbClr>
                  </a:outerShdw>
                </a:effectLst>
                <a:cs typeface="Arial" charset="0"/>
              </a:rPr>
              <a:t>ADALAH MAKSIAT </a:t>
            </a:r>
            <a:r>
              <a:rPr lang="en-US" sz="1600" b="1" dirty="0" smtClean="0">
                <a:solidFill>
                  <a:srgbClr val="FFFF00"/>
                </a:solidFill>
                <a:effectLst>
                  <a:glow rad="101600">
                    <a:schemeClr val="tx1">
                      <a:alpha val="60000"/>
                    </a:schemeClr>
                  </a:glow>
                  <a:outerShdw blurRad="38100" dist="38100" dir="2700000" algn="tl">
                    <a:srgbClr val="000000">
                      <a:alpha val="43137"/>
                    </a:srgbClr>
                  </a:outerShdw>
                </a:effectLst>
                <a:cs typeface="Arial" charset="0"/>
              </a:rPr>
              <a:t>YANG </a:t>
            </a:r>
            <a:r>
              <a:rPr lang="en-US" sz="1600" b="1" dirty="0">
                <a:solidFill>
                  <a:srgbClr val="FFFF00"/>
                </a:solidFill>
                <a:effectLst>
                  <a:glow rad="101600">
                    <a:schemeClr val="tx1">
                      <a:alpha val="60000"/>
                    </a:schemeClr>
                  </a:glow>
                  <a:outerShdw blurRad="38100" dist="38100" dir="2700000" algn="tl">
                    <a:srgbClr val="000000">
                      <a:alpha val="43137"/>
                    </a:srgbClr>
                  </a:outerShdw>
                </a:effectLst>
                <a:cs typeface="Arial" charset="0"/>
              </a:rPr>
              <a:t>SANGAT MUDAH TERDEDAH KEPADA MASYARAKAT HINGGA KANAK-KANAK BOLEH TERLIBAT SEPERTI MELALUI PERMAINAN "</a:t>
            </a:r>
            <a:r>
              <a:rPr lang="en-US" sz="1600" b="1" dirty="0" smtClean="0">
                <a:solidFill>
                  <a:srgbClr val="FFFF00"/>
                </a:solidFill>
                <a:effectLst>
                  <a:glow rad="101600">
                    <a:schemeClr val="tx1">
                      <a:alpha val="60000"/>
                    </a:schemeClr>
                  </a:glow>
                  <a:outerShdw blurRad="38100" dist="38100" dir="2700000" algn="tl">
                    <a:srgbClr val="000000">
                      <a:alpha val="43137"/>
                    </a:srgbClr>
                  </a:outerShdw>
                </a:effectLst>
                <a:cs typeface="Arial" charset="0"/>
              </a:rPr>
              <a:t>CUBA </a:t>
            </a:r>
            <a:r>
              <a:rPr lang="en-US" sz="1600" b="1" dirty="0">
                <a:solidFill>
                  <a:srgbClr val="FFFF00"/>
                </a:solidFill>
                <a:effectLst>
                  <a:glow rad="101600">
                    <a:schemeClr val="tx1">
                      <a:alpha val="60000"/>
                    </a:schemeClr>
                  </a:glow>
                  <a:outerShdw blurRad="38100" dist="38100" dir="2700000" algn="tl">
                    <a:srgbClr val="000000">
                      <a:alpha val="43137"/>
                    </a:srgbClr>
                  </a:outerShdw>
                </a:effectLst>
                <a:cs typeface="Arial" charset="0"/>
              </a:rPr>
              <a:t>NASIB" DI PESTA-PESTA. </a:t>
            </a:r>
            <a:endParaRPr lang="en-US" sz="1600" b="1" dirty="0" smtClean="0">
              <a:solidFill>
                <a:srgbClr val="FFFF00"/>
              </a:solidFill>
              <a:effectLst>
                <a:glow rad="101600">
                  <a:schemeClr val="tx1">
                    <a:alpha val="60000"/>
                  </a:schemeClr>
                </a:glow>
                <a:outerShdw blurRad="38100" dist="38100" dir="2700000" algn="tl">
                  <a:srgbClr val="000000">
                    <a:alpha val="43137"/>
                  </a:srgbClr>
                </a:outerShdw>
              </a:effectLst>
              <a:cs typeface="Arial" charset="0"/>
            </a:endParaRPr>
          </a:p>
          <a:p>
            <a:pPr algn="just">
              <a:defRPr/>
            </a:pPr>
            <a:r>
              <a:rPr lang="en-US" sz="1600" b="1" dirty="0">
                <a:solidFill>
                  <a:srgbClr val="FFFF00"/>
                </a:solidFill>
                <a:effectLst>
                  <a:glow rad="101600">
                    <a:schemeClr val="tx1">
                      <a:alpha val="60000"/>
                    </a:schemeClr>
                  </a:glow>
                  <a:outerShdw blurRad="38100" dist="38100" dir="2700000" algn="tl">
                    <a:srgbClr val="000000">
                      <a:alpha val="43137"/>
                    </a:srgbClr>
                  </a:outerShdw>
                </a:effectLst>
                <a:cs typeface="Arial" charset="0"/>
              </a:rPr>
              <a:t> </a:t>
            </a:r>
            <a:r>
              <a:rPr lang="en-US" sz="1600" b="1" dirty="0" smtClean="0">
                <a:solidFill>
                  <a:srgbClr val="FFFF00"/>
                </a:solidFill>
                <a:effectLst>
                  <a:glow rad="101600">
                    <a:schemeClr val="tx1">
                      <a:alpha val="60000"/>
                    </a:schemeClr>
                  </a:glow>
                  <a:outerShdw blurRad="38100" dist="38100" dir="2700000" algn="tl">
                    <a:srgbClr val="000000">
                      <a:alpha val="43137"/>
                    </a:srgbClr>
                  </a:outerShdw>
                </a:effectLst>
                <a:cs typeface="Arial" charset="0"/>
              </a:rPr>
              <a:t>      JUSTERU, </a:t>
            </a:r>
            <a:r>
              <a:rPr lang="en-US" sz="1600" b="1" dirty="0">
                <a:solidFill>
                  <a:srgbClr val="FFFF00"/>
                </a:solidFill>
                <a:effectLst>
                  <a:glow rad="101600">
                    <a:schemeClr val="tx1">
                      <a:alpha val="60000"/>
                    </a:schemeClr>
                  </a:glow>
                  <a:outerShdw blurRad="38100" dist="38100" dir="2700000" algn="tl">
                    <a:srgbClr val="000000">
                      <a:alpha val="43137"/>
                    </a:srgbClr>
                  </a:outerShdw>
                </a:effectLst>
                <a:cs typeface="Arial" charset="0"/>
              </a:rPr>
              <a:t>PERLU DIJAUHI KERANA IA ADALAH </a:t>
            </a:r>
            <a:r>
              <a:rPr lang="en-US" sz="1600" b="1" dirty="0" smtClean="0">
                <a:solidFill>
                  <a:srgbClr val="FFFF00"/>
                </a:solidFill>
                <a:effectLst>
                  <a:glow rad="101600">
                    <a:schemeClr val="tx1">
                      <a:alpha val="60000"/>
                    </a:schemeClr>
                  </a:glow>
                  <a:outerShdw blurRad="38100" dist="38100" dir="2700000" algn="tl">
                    <a:srgbClr val="000000">
                      <a:alpha val="43137"/>
                    </a:srgbClr>
                  </a:outerShdw>
                </a:effectLst>
                <a:cs typeface="Arial" charset="0"/>
              </a:rPr>
              <a:t>MALAPETAKA.</a:t>
            </a:r>
          </a:p>
          <a:p>
            <a:pPr algn="just">
              <a:defRPr/>
            </a:pPr>
            <a:endParaRPr lang="en-US" sz="1600" b="1" dirty="0" smtClean="0">
              <a:solidFill>
                <a:srgbClr val="FFFF00"/>
              </a:solidFill>
              <a:effectLst>
                <a:glow rad="101600">
                  <a:schemeClr val="tx1">
                    <a:alpha val="60000"/>
                  </a:schemeClr>
                </a:glow>
                <a:outerShdw blurRad="38100" dist="38100" dir="2700000" algn="tl">
                  <a:srgbClr val="000000">
                    <a:alpha val="43137"/>
                  </a:srgbClr>
                </a:outerShdw>
              </a:effectLst>
              <a:cs typeface="Arial" charset="0"/>
            </a:endParaRPr>
          </a:p>
          <a:p>
            <a:pPr marL="342900" indent="-342900" algn="just">
              <a:buFontTx/>
              <a:buAutoNum type="arabicPeriod" startAt="2"/>
              <a:defRPr/>
            </a:pPr>
            <a:r>
              <a:rPr lang="en-US" sz="1600" b="1" dirty="0" smtClean="0">
                <a:solidFill>
                  <a:srgbClr val="FFFF00"/>
                </a:solidFill>
                <a:effectLst>
                  <a:glow rad="101600">
                    <a:schemeClr val="tx1">
                      <a:alpha val="60000"/>
                    </a:schemeClr>
                  </a:glow>
                  <a:outerShdw blurRad="38100" dist="38100" dir="2700000" algn="tl">
                    <a:srgbClr val="000000">
                      <a:alpha val="43137"/>
                    </a:srgbClr>
                  </a:outerShdw>
                </a:effectLst>
                <a:cs typeface="Arial" charset="0"/>
              </a:rPr>
              <a:t>JUDI </a:t>
            </a:r>
            <a:r>
              <a:rPr lang="en-US" sz="1600" b="1" dirty="0">
                <a:solidFill>
                  <a:srgbClr val="FFFF00"/>
                </a:solidFill>
                <a:effectLst>
                  <a:glow rad="101600">
                    <a:schemeClr val="tx1">
                      <a:alpha val="60000"/>
                    </a:schemeClr>
                  </a:glow>
                  <a:outerShdw blurRad="38100" dist="38100" dir="2700000" algn="tl">
                    <a:srgbClr val="000000">
                      <a:alpha val="43137"/>
                    </a:srgbClr>
                  </a:outerShdw>
                </a:effectLst>
                <a:cs typeface="Arial" charset="0"/>
              </a:rPr>
              <a:t>HARAM DAN SESIAPA </a:t>
            </a:r>
            <a:r>
              <a:rPr lang="en-US" sz="1600" b="1" dirty="0" smtClean="0">
                <a:solidFill>
                  <a:srgbClr val="FFFF00"/>
                </a:solidFill>
                <a:effectLst>
                  <a:glow rad="101600">
                    <a:schemeClr val="tx1">
                      <a:alpha val="60000"/>
                    </a:schemeClr>
                  </a:glow>
                  <a:outerShdw blurRad="38100" dist="38100" dir="2700000" algn="tl">
                    <a:srgbClr val="000000">
                      <a:alpha val="43137"/>
                    </a:srgbClr>
                  </a:outerShdw>
                </a:effectLst>
                <a:cs typeface="Arial" charset="0"/>
              </a:rPr>
              <a:t>YANG </a:t>
            </a:r>
            <a:r>
              <a:rPr lang="en-US" sz="1600" b="1" dirty="0">
                <a:solidFill>
                  <a:srgbClr val="FFFF00"/>
                </a:solidFill>
                <a:effectLst>
                  <a:glow rad="101600">
                    <a:schemeClr val="tx1">
                      <a:alpha val="60000"/>
                    </a:schemeClr>
                  </a:glow>
                  <a:outerShdw blurRad="38100" dist="38100" dir="2700000" algn="tl">
                    <a:srgbClr val="000000">
                      <a:alpha val="43137"/>
                    </a:srgbClr>
                  </a:outerShdw>
                </a:effectLst>
                <a:cs typeface="Arial" charset="0"/>
              </a:rPr>
              <a:t>MENGHALALKANNYA </a:t>
            </a:r>
            <a:r>
              <a:rPr lang="en-US" sz="1600" b="1" dirty="0" smtClean="0">
                <a:solidFill>
                  <a:srgbClr val="FFFF00"/>
                </a:solidFill>
                <a:effectLst>
                  <a:glow rad="101600">
                    <a:schemeClr val="tx1">
                      <a:alpha val="60000"/>
                    </a:schemeClr>
                  </a:glow>
                  <a:outerShdw blurRad="38100" dist="38100" dir="2700000" algn="tl">
                    <a:srgbClr val="000000">
                      <a:alpha val="43137"/>
                    </a:srgbClr>
                  </a:outerShdw>
                </a:effectLst>
                <a:cs typeface="Arial" charset="0"/>
              </a:rPr>
              <a:t>ADALAH KAFIR</a:t>
            </a:r>
            <a:r>
              <a:rPr lang="en-US" sz="1600" b="1" dirty="0">
                <a:solidFill>
                  <a:srgbClr val="FFFF00"/>
                </a:solidFill>
                <a:effectLst>
                  <a:glow rad="101600">
                    <a:schemeClr val="tx1">
                      <a:alpha val="60000"/>
                    </a:schemeClr>
                  </a:glow>
                  <a:outerShdw blurRad="38100" dist="38100" dir="2700000" algn="tl">
                    <a:srgbClr val="000000">
                      <a:alpha val="43137"/>
                    </a:srgbClr>
                  </a:outerShdw>
                </a:effectLst>
                <a:cs typeface="Arial" charset="0"/>
              </a:rPr>
              <a:t>. INI KERANA JUDI </a:t>
            </a:r>
            <a:r>
              <a:rPr lang="en-US" sz="1600" b="1" dirty="0" smtClean="0">
                <a:solidFill>
                  <a:srgbClr val="FFFF00"/>
                </a:solidFill>
                <a:effectLst>
                  <a:glow rad="101600">
                    <a:schemeClr val="tx1">
                      <a:alpha val="60000"/>
                    </a:schemeClr>
                  </a:glow>
                  <a:outerShdw blurRad="38100" dist="38100" dir="2700000" algn="tl">
                    <a:srgbClr val="000000">
                      <a:alpha val="43137"/>
                    </a:srgbClr>
                  </a:outerShdw>
                </a:effectLst>
                <a:cs typeface="Arial" charset="0"/>
              </a:rPr>
              <a:t> </a:t>
            </a:r>
          </a:p>
          <a:p>
            <a:pPr algn="just">
              <a:defRPr/>
            </a:pPr>
            <a:r>
              <a:rPr lang="en-US" sz="1600" b="1" dirty="0">
                <a:solidFill>
                  <a:srgbClr val="FFFF00"/>
                </a:solidFill>
                <a:effectLst>
                  <a:glow rad="101600">
                    <a:schemeClr val="tx1">
                      <a:alpha val="60000"/>
                    </a:schemeClr>
                  </a:glow>
                  <a:outerShdw blurRad="38100" dist="38100" dir="2700000" algn="tl">
                    <a:srgbClr val="000000">
                      <a:alpha val="43137"/>
                    </a:srgbClr>
                  </a:outerShdw>
                </a:effectLst>
                <a:cs typeface="Arial" charset="0"/>
              </a:rPr>
              <a:t> </a:t>
            </a:r>
            <a:r>
              <a:rPr lang="en-US" sz="1600" b="1" dirty="0" smtClean="0">
                <a:solidFill>
                  <a:srgbClr val="FFFF00"/>
                </a:solidFill>
                <a:effectLst>
                  <a:glow rad="101600">
                    <a:schemeClr val="tx1">
                      <a:alpha val="60000"/>
                    </a:schemeClr>
                  </a:glow>
                  <a:outerShdw blurRad="38100" dist="38100" dir="2700000" algn="tl">
                    <a:srgbClr val="000000">
                      <a:alpha val="43137"/>
                    </a:srgbClr>
                  </a:outerShdw>
                </a:effectLst>
                <a:cs typeface="Arial" charset="0"/>
              </a:rPr>
              <a:t>      MEMBAWA KEPADA </a:t>
            </a:r>
            <a:r>
              <a:rPr lang="en-US" sz="1600" b="1" dirty="0">
                <a:solidFill>
                  <a:srgbClr val="FFFF00"/>
                </a:solidFill>
                <a:effectLst>
                  <a:glow rad="101600">
                    <a:schemeClr val="tx1">
                      <a:alpha val="60000"/>
                    </a:schemeClr>
                  </a:glow>
                  <a:outerShdw blurRad="38100" dist="38100" dir="2700000" algn="tl">
                    <a:srgbClr val="000000">
                      <a:alpha val="43137"/>
                    </a:srgbClr>
                  </a:outerShdw>
                </a:effectLst>
                <a:cs typeface="Arial" charset="0"/>
              </a:rPr>
              <a:t>KEPAPAAN, KEHILANGAN BERKAT</a:t>
            </a:r>
            <a:r>
              <a:rPr lang="en-US" sz="1600" b="1" dirty="0" smtClean="0">
                <a:solidFill>
                  <a:srgbClr val="FFFF00"/>
                </a:solidFill>
                <a:effectLst>
                  <a:glow rad="101600">
                    <a:schemeClr val="tx1">
                      <a:alpha val="60000"/>
                    </a:schemeClr>
                  </a:glow>
                  <a:outerShdw blurRad="38100" dist="38100" dir="2700000" algn="tl">
                    <a:srgbClr val="000000">
                      <a:alpha val="43137"/>
                    </a:srgbClr>
                  </a:outerShdw>
                </a:effectLst>
                <a:cs typeface="Arial" charset="0"/>
              </a:rPr>
              <a:t>, </a:t>
            </a:r>
            <a:r>
              <a:rPr lang="en-US" sz="1600" b="1" dirty="0">
                <a:solidFill>
                  <a:srgbClr val="FFFF00"/>
                </a:solidFill>
                <a:effectLst>
                  <a:glow rad="101600">
                    <a:schemeClr val="tx1">
                      <a:alpha val="60000"/>
                    </a:schemeClr>
                  </a:glow>
                  <a:outerShdw blurRad="38100" dist="38100" dir="2700000" algn="tl">
                    <a:srgbClr val="000000">
                      <a:alpha val="43137"/>
                    </a:srgbClr>
                  </a:outerShdw>
                </a:effectLst>
                <a:cs typeface="Arial" charset="0"/>
              </a:rPr>
              <a:t>PERMUSUHAN, PENGABAIAN DAN </a:t>
            </a:r>
            <a:r>
              <a:rPr lang="en-US" sz="1600" b="1" dirty="0" smtClean="0">
                <a:solidFill>
                  <a:srgbClr val="FFFF00"/>
                </a:solidFill>
                <a:effectLst>
                  <a:glow rad="101600">
                    <a:schemeClr val="tx1">
                      <a:alpha val="60000"/>
                    </a:schemeClr>
                  </a:glow>
                  <a:outerShdw blurRad="38100" dist="38100" dir="2700000" algn="tl">
                    <a:srgbClr val="000000">
                      <a:alpha val="43137"/>
                    </a:srgbClr>
                  </a:outerShdw>
                </a:effectLst>
                <a:cs typeface="Arial" charset="0"/>
              </a:rPr>
              <a:t> </a:t>
            </a:r>
          </a:p>
          <a:p>
            <a:pPr algn="just">
              <a:defRPr/>
            </a:pPr>
            <a:r>
              <a:rPr lang="en-US" sz="1600" b="1" dirty="0">
                <a:solidFill>
                  <a:srgbClr val="FFFF00"/>
                </a:solidFill>
                <a:effectLst>
                  <a:glow rad="101600">
                    <a:schemeClr val="tx1">
                      <a:alpha val="60000"/>
                    </a:schemeClr>
                  </a:glow>
                  <a:outerShdw blurRad="38100" dist="38100" dir="2700000" algn="tl">
                    <a:srgbClr val="000000">
                      <a:alpha val="43137"/>
                    </a:srgbClr>
                  </a:outerShdw>
                </a:effectLst>
                <a:cs typeface="Arial" charset="0"/>
              </a:rPr>
              <a:t> </a:t>
            </a:r>
            <a:r>
              <a:rPr lang="en-US" sz="1600" b="1" dirty="0" smtClean="0">
                <a:solidFill>
                  <a:srgbClr val="FFFF00"/>
                </a:solidFill>
                <a:effectLst>
                  <a:glow rad="101600">
                    <a:schemeClr val="tx1">
                      <a:alpha val="60000"/>
                    </a:schemeClr>
                  </a:glow>
                  <a:outerShdw blurRad="38100" dist="38100" dir="2700000" algn="tl">
                    <a:srgbClr val="000000">
                      <a:alpha val="43137"/>
                    </a:srgbClr>
                  </a:outerShdw>
                </a:effectLst>
                <a:cs typeface="Arial" charset="0"/>
              </a:rPr>
              <a:t>      KEMURKAAN </a:t>
            </a:r>
            <a:r>
              <a:rPr lang="en-US" sz="1600" b="1" dirty="0">
                <a:solidFill>
                  <a:srgbClr val="FFFF00"/>
                </a:solidFill>
                <a:effectLst>
                  <a:glow rad="101600">
                    <a:schemeClr val="tx1">
                      <a:alpha val="60000"/>
                    </a:schemeClr>
                  </a:glow>
                  <a:outerShdw blurRad="38100" dist="38100" dir="2700000" algn="tl">
                    <a:srgbClr val="000000">
                      <a:alpha val="43137"/>
                    </a:srgbClr>
                  </a:outerShdw>
                </a:effectLst>
                <a:cs typeface="Arial" charset="0"/>
              </a:rPr>
              <a:t>ALLAH</a:t>
            </a:r>
            <a:r>
              <a:rPr lang="en-US" sz="1600" b="1" dirty="0" smtClean="0">
                <a:solidFill>
                  <a:srgbClr val="FFFF00"/>
                </a:solidFill>
                <a:effectLst>
                  <a:glow rad="101600">
                    <a:schemeClr val="tx1">
                      <a:alpha val="60000"/>
                    </a:schemeClr>
                  </a:glow>
                  <a:outerShdw blurRad="38100" dist="38100" dir="2700000" algn="tl">
                    <a:srgbClr val="000000">
                      <a:alpha val="43137"/>
                    </a:srgbClr>
                  </a:outerShdw>
                </a:effectLst>
                <a:cs typeface="Arial" charset="0"/>
              </a:rPr>
              <a:t>.</a:t>
            </a:r>
          </a:p>
          <a:p>
            <a:pPr algn="just">
              <a:defRPr/>
            </a:pPr>
            <a:endParaRPr lang="en-US" sz="1600" b="1" dirty="0" smtClean="0">
              <a:solidFill>
                <a:srgbClr val="FFFF00"/>
              </a:solidFill>
              <a:effectLst>
                <a:glow rad="101600">
                  <a:schemeClr val="tx1">
                    <a:alpha val="60000"/>
                  </a:schemeClr>
                </a:glow>
                <a:outerShdw blurRad="38100" dist="38100" dir="2700000" algn="tl">
                  <a:srgbClr val="000000">
                    <a:alpha val="43137"/>
                  </a:srgbClr>
                </a:outerShdw>
              </a:effectLst>
              <a:cs typeface="Arial" charset="0"/>
            </a:endParaRPr>
          </a:p>
          <a:p>
            <a:pPr marL="342900" indent="-342900" algn="just">
              <a:buFontTx/>
              <a:buAutoNum type="arabicPeriod" startAt="3"/>
              <a:defRPr/>
            </a:pPr>
            <a:r>
              <a:rPr lang="en-US" sz="1600" b="1" dirty="0" smtClean="0">
                <a:solidFill>
                  <a:srgbClr val="FFFF00"/>
                </a:solidFill>
                <a:effectLst>
                  <a:glow rad="101600">
                    <a:schemeClr val="tx1">
                      <a:alpha val="60000"/>
                    </a:schemeClr>
                  </a:glow>
                  <a:outerShdw blurRad="38100" dist="38100" dir="2700000" algn="tl">
                    <a:srgbClr val="000000">
                      <a:alpha val="43137"/>
                    </a:srgbClr>
                  </a:outerShdw>
                </a:effectLst>
                <a:cs typeface="Arial" charset="0"/>
              </a:rPr>
              <a:t>JUDI PADA </a:t>
            </a:r>
            <a:r>
              <a:rPr lang="en-US" sz="1600" b="1" dirty="0">
                <a:solidFill>
                  <a:srgbClr val="FFFF00"/>
                </a:solidFill>
                <a:effectLst>
                  <a:glow rad="101600">
                    <a:schemeClr val="tx1">
                      <a:alpha val="60000"/>
                    </a:schemeClr>
                  </a:glow>
                  <a:outerShdw blurRad="38100" dist="38100" dir="2700000" algn="tl">
                    <a:srgbClr val="000000">
                      <a:alpha val="43137"/>
                    </a:srgbClr>
                  </a:outerShdw>
                </a:effectLst>
                <a:cs typeface="Arial" charset="0"/>
              </a:rPr>
              <a:t>ZAMAN MODEN MELIBATKAN PENGGUNAAAN SESAWANG, </a:t>
            </a:r>
            <a:r>
              <a:rPr lang="en-US" sz="1600" b="1" dirty="0" smtClean="0">
                <a:solidFill>
                  <a:srgbClr val="FFFF00"/>
                </a:solidFill>
                <a:effectLst>
                  <a:glow rad="101600">
                    <a:schemeClr val="tx1">
                      <a:alpha val="60000"/>
                    </a:schemeClr>
                  </a:glow>
                  <a:outerShdw blurRad="38100" dist="38100" dir="2700000" algn="tl">
                    <a:srgbClr val="000000">
                      <a:alpha val="43137"/>
                    </a:srgbClr>
                  </a:outerShdw>
                </a:effectLst>
                <a:cs typeface="Arial" charset="0"/>
              </a:rPr>
              <a:t>MESIN </a:t>
            </a:r>
            <a:r>
              <a:rPr lang="en-US" sz="1600" b="1" dirty="0">
                <a:solidFill>
                  <a:srgbClr val="FFFF00"/>
                </a:solidFill>
                <a:effectLst>
                  <a:glow rad="101600">
                    <a:schemeClr val="tx1">
                      <a:alpha val="60000"/>
                    </a:schemeClr>
                  </a:glow>
                  <a:outerShdw blurRad="38100" dist="38100" dir="2700000" algn="tl">
                    <a:srgbClr val="000000">
                      <a:alpha val="43137"/>
                    </a:srgbClr>
                  </a:outerShdw>
                </a:effectLst>
                <a:cs typeface="Arial" charset="0"/>
              </a:rPr>
              <a:t>ELEKTRONIK,  </a:t>
            </a:r>
            <a:r>
              <a:rPr lang="en-US" sz="1600" b="1" dirty="0" smtClean="0">
                <a:solidFill>
                  <a:srgbClr val="FFFF00"/>
                </a:solidFill>
                <a:effectLst>
                  <a:glow rad="101600">
                    <a:schemeClr val="tx1">
                      <a:alpha val="60000"/>
                    </a:schemeClr>
                  </a:glow>
                  <a:outerShdw blurRad="38100" dist="38100" dir="2700000" algn="tl">
                    <a:srgbClr val="000000">
                      <a:alpha val="43137"/>
                    </a:srgbClr>
                  </a:outerShdw>
                </a:effectLst>
                <a:cs typeface="Arial" charset="0"/>
              </a:rPr>
              <a:t>KOMPUTER DAN </a:t>
            </a:r>
            <a:r>
              <a:rPr lang="en-US" sz="1600" b="1" dirty="0">
                <a:solidFill>
                  <a:srgbClr val="FFFF00"/>
                </a:solidFill>
                <a:effectLst>
                  <a:glow rad="101600">
                    <a:schemeClr val="tx1">
                      <a:alpha val="60000"/>
                    </a:schemeClr>
                  </a:glow>
                  <a:outerShdw blurRad="38100" dist="38100" dir="2700000" algn="tl">
                    <a:srgbClr val="000000">
                      <a:alpha val="43137"/>
                    </a:srgbClr>
                  </a:outerShdw>
                </a:effectLst>
                <a:cs typeface="Arial" charset="0"/>
              </a:rPr>
              <a:t>JUGA MELALUI PERTANDINGAN </a:t>
            </a:r>
            <a:r>
              <a:rPr lang="en-US" sz="1600" b="1" dirty="0" smtClean="0">
                <a:solidFill>
                  <a:srgbClr val="FFFF00"/>
                </a:solidFill>
                <a:effectLst>
                  <a:glow rad="101600">
                    <a:schemeClr val="tx1">
                      <a:alpha val="60000"/>
                    </a:schemeClr>
                  </a:glow>
                  <a:outerShdw blurRad="38100" dist="38100" dir="2700000" algn="tl">
                    <a:srgbClr val="000000">
                      <a:alpha val="43137"/>
                    </a:srgbClr>
                  </a:outerShdw>
                </a:effectLst>
                <a:cs typeface="Arial" charset="0"/>
              </a:rPr>
              <a:t>YANG </a:t>
            </a:r>
            <a:r>
              <a:rPr lang="en-US" sz="1600" b="1" dirty="0">
                <a:solidFill>
                  <a:srgbClr val="FFFF00"/>
                </a:solidFill>
                <a:effectLst>
                  <a:glow rad="101600">
                    <a:schemeClr val="tx1">
                      <a:alpha val="60000"/>
                    </a:schemeClr>
                  </a:glow>
                  <a:outerShdw blurRad="38100" dist="38100" dir="2700000" algn="tl">
                    <a:srgbClr val="000000">
                      <a:alpha val="43137"/>
                    </a:srgbClr>
                  </a:outerShdw>
                </a:effectLst>
                <a:cs typeface="Arial" charset="0"/>
              </a:rPr>
              <a:t>MENAWARKAN HADIAH LUMAYAN DARIPADA YURAN </a:t>
            </a:r>
            <a:r>
              <a:rPr lang="en-US" sz="1600" b="1" dirty="0" smtClean="0">
                <a:solidFill>
                  <a:srgbClr val="FFFF00"/>
                </a:solidFill>
                <a:effectLst>
                  <a:glow rad="101600">
                    <a:schemeClr val="tx1">
                      <a:alpha val="60000"/>
                    </a:schemeClr>
                  </a:glow>
                  <a:outerShdw blurRad="38100" dist="38100" dir="2700000" algn="tl">
                    <a:srgbClr val="000000">
                      <a:alpha val="43137"/>
                    </a:srgbClr>
                  </a:outerShdw>
                </a:effectLst>
                <a:cs typeface="Arial" charset="0"/>
              </a:rPr>
              <a:t> PESERTA.</a:t>
            </a:r>
          </a:p>
          <a:p>
            <a:pPr algn="just">
              <a:defRPr/>
            </a:pPr>
            <a:endParaRPr lang="en-US" sz="1600" b="1" dirty="0" smtClean="0">
              <a:solidFill>
                <a:srgbClr val="FFFF00"/>
              </a:solidFill>
              <a:effectLst>
                <a:glow rad="101600">
                  <a:schemeClr val="tx1">
                    <a:alpha val="60000"/>
                  </a:schemeClr>
                </a:glow>
                <a:outerShdw blurRad="38100" dist="38100" dir="2700000" algn="tl">
                  <a:srgbClr val="000000">
                    <a:alpha val="43137"/>
                  </a:srgbClr>
                </a:outerShdw>
              </a:effectLst>
              <a:cs typeface="Arial" charset="0"/>
            </a:endParaRPr>
          </a:p>
          <a:p>
            <a:pPr marL="342900" indent="-342900" algn="just">
              <a:buFontTx/>
              <a:buAutoNum type="arabicPeriod" startAt="4"/>
              <a:defRPr/>
            </a:pPr>
            <a:r>
              <a:rPr lang="en-US" sz="1600" b="1" dirty="0" smtClean="0">
                <a:solidFill>
                  <a:srgbClr val="FFFF00"/>
                </a:solidFill>
                <a:effectLst>
                  <a:glow rad="101600">
                    <a:schemeClr val="tx1">
                      <a:alpha val="60000"/>
                    </a:schemeClr>
                  </a:glow>
                  <a:outerShdw blurRad="38100" dist="38100" dir="2700000" algn="tl">
                    <a:srgbClr val="000000">
                      <a:alpha val="43137"/>
                    </a:srgbClr>
                  </a:outerShdw>
                </a:effectLst>
                <a:cs typeface="Arial" charset="0"/>
              </a:rPr>
              <a:t>JUDI </a:t>
            </a:r>
            <a:r>
              <a:rPr lang="en-US" sz="1600" b="1" dirty="0">
                <a:solidFill>
                  <a:srgbClr val="FFFF00"/>
                </a:solidFill>
                <a:effectLst>
                  <a:glow rad="101600">
                    <a:schemeClr val="tx1">
                      <a:alpha val="60000"/>
                    </a:schemeClr>
                  </a:glow>
                  <a:outerShdw blurRad="38100" dist="38100" dir="2700000" algn="tl">
                    <a:srgbClr val="000000">
                      <a:alpha val="43137"/>
                    </a:srgbClr>
                  </a:outerShdw>
                </a:effectLst>
                <a:cs typeface="Arial" charset="0"/>
              </a:rPr>
              <a:t>PERLU DITANGANI </a:t>
            </a:r>
            <a:r>
              <a:rPr lang="en-US" sz="1600" b="1" dirty="0" smtClean="0">
                <a:solidFill>
                  <a:srgbClr val="FFFF00"/>
                </a:solidFill>
                <a:effectLst>
                  <a:glow rad="101600">
                    <a:schemeClr val="tx1">
                      <a:alpha val="60000"/>
                    </a:schemeClr>
                  </a:glow>
                  <a:outerShdw blurRad="38100" dist="38100" dir="2700000" algn="tl">
                    <a:srgbClr val="000000">
                      <a:alpha val="43137"/>
                    </a:srgbClr>
                  </a:outerShdw>
                </a:effectLst>
                <a:cs typeface="Arial" charset="0"/>
              </a:rPr>
              <a:t>DENGAN AJARAN </a:t>
            </a:r>
            <a:r>
              <a:rPr lang="en-US" sz="1600" b="1" dirty="0">
                <a:solidFill>
                  <a:srgbClr val="FFFF00"/>
                </a:solidFill>
                <a:effectLst>
                  <a:glow rad="101600">
                    <a:schemeClr val="tx1">
                      <a:alpha val="60000"/>
                    </a:schemeClr>
                  </a:glow>
                  <a:outerShdw blurRad="38100" dist="38100" dir="2700000" algn="tl">
                    <a:srgbClr val="000000">
                      <a:alpha val="43137"/>
                    </a:srgbClr>
                  </a:outerShdw>
                </a:effectLst>
                <a:cs typeface="Arial" charset="0"/>
              </a:rPr>
              <a:t>ISLAM TERUTAMA DARI SEGI AKIDAH, MUAMALAT, </a:t>
            </a:r>
            <a:r>
              <a:rPr lang="en-US" sz="1600" b="1" dirty="0" smtClean="0">
                <a:solidFill>
                  <a:srgbClr val="FFFF00"/>
                </a:solidFill>
                <a:effectLst>
                  <a:glow rad="101600">
                    <a:schemeClr val="tx1">
                      <a:alpha val="60000"/>
                    </a:schemeClr>
                  </a:glow>
                  <a:outerShdw blurRad="38100" dist="38100" dir="2700000" algn="tl">
                    <a:srgbClr val="000000">
                      <a:alpha val="43137"/>
                    </a:srgbClr>
                  </a:outerShdw>
                </a:effectLst>
                <a:cs typeface="Arial" charset="0"/>
              </a:rPr>
              <a:t>     </a:t>
            </a:r>
          </a:p>
          <a:p>
            <a:pPr algn="just">
              <a:defRPr/>
            </a:pPr>
            <a:r>
              <a:rPr lang="en-US" sz="1600" b="1" dirty="0">
                <a:solidFill>
                  <a:srgbClr val="FFFF00"/>
                </a:solidFill>
                <a:effectLst>
                  <a:glow rad="101600">
                    <a:schemeClr val="tx1">
                      <a:alpha val="60000"/>
                    </a:schemeClr>
                  </a:glow>
                  <a:outerShdw blurRad="38100" dist="38100" dir="2700000" algn="tl">
                    <a:srgbClr val="000000">
                      <a:alpha val="43137"/>
                    </a:srgbClr>
                  </a:outerShdw>
                </a:effectLst>
                <a:cs typeface="Arial" charset="0"/>
              </a:rPr>
              <a:t> </a:t>
            </a:r>
            <a:r>
              <a:rPr lang="en-US" sz="1600" b="1" dirty="0" smtClean="0">
                <a:solidFill>
                  <a:srgbClr val="FFFF00"/>
                </a:solidFill>
                <a:effectLst>
                  <a:glow rad="101600">
                    <a:schemeClr val="tx1">
                      <a:alpha val="60000"/>
                    </a:schemeClr>
                  </a:glow>
                  <a:outerShdw blurRad="38100" dist="38100" dir="2700000" algn="tl">
                    <a:srgbClr val="000000">
                      <a:alpha val="43137"/>
                    </a:srgbClr>
                  </a:outerShdw>
                </a:effectLst>
                <a:cs typeface="Arial" charset="0"/>
              </a:rPr>
              <a:t>      PENDEDAHAN </a:t>
            </a:r>
            <a:r>
              <a:rPr lang="en-US" sz="1600" b="1" dirty="0">
                <a:solidFill>
                  <a:srgbClr val="FFFF00"/>
                </a:solidFill>
                <a:effectLst>
                  <a:glow rad="101600">
                    <a:schemeClr val="tx1">
                      <a:alpha val="60000"/>
                    </a:schemeClr>
                  </a:glow>
                  <a:outerShdw blurRad="38100" dist="38100" dir="2700000" algn="tl">
                    <a:srgbClr val="000000">
                      <a:alpha val="43137"/>
                    </a:srgbClr>
                  </a:outerShdw>
                </a:effectLst>
                <a:cs typeface="Arial" charset="0"/>
              </a:rPr>
              <a:t>KEPADA BAHAYANYA DARI SEGI AGAMA DAN SOSIAL SERTA </a:t>
            </a:r>
            <a:r>
              <a:rPr lang="en-US" sz="1600" b="1" dirty="0" smtClean="0">
                <a:solidFill>
                  <a:srgbClr val="FFFF00"/>
                </a:solidFill>
                <a:effectLst>
                  <a:glow rad="101600">
                    <a:schemeClr val="tx1">
                      <a:alpha val="60000"/>
                    </a:schemeClr>
                  </a:glow>
                  <a:outerShdw blurRad="38100" dist="38100" dir="2700000" algn="tl">
                    <a:srgbClr val="000000">
                      <a:alpha val="43137"/>
                    </a:srgbClr>
                  </a:outerShdw>
                </a:effectLst>
                <a:cs typeface="Arial" charset="0"/>
              </a:rPr>
              <a:t>DENGAN </a:t>
            </a:r>
            <a:r>
              <a:rPr lang="en-US" sz="1600" b="1" dirty="0">
                <a:solidFill>
                  <a:srgbClr val="FFFF00"/>
                </a:solidFill>
                <a:effectLst>
                  <a:glow rad="101600">
                    <a:schemeClr val="tx1">
                      <a:alpha val="60000"/>
                    </a:schemeClr>
                  </a:glow>
                  <a:outerShdw blurRad="38100" dist="38100" dir="2700000" algn="tl">
                    <a:srgbClr val="000000">
                      <a:alpha val="43137"/>
                    </a:srgbClr>
                  </a:outerShdw>
                </a:effectLst>
                <a:cs typeface="Arial" charset="0"/>
              </a:rPr>
              <a:t>MEMATUHI </a:t>
            </a:r>
            <a:endParaRPr lang="en-US" sz="1600" b="1" dirty="0" smtClean="0">
              <a:solidFill>
                <a:srgbClr val="FFFF00"/>
              </a:solidFill>
              <a:effectLst>
                <a:glow rad="101600">
                  <a:schemeClr val="tx1">
                    <a:alpha val="60000"/>
                  </a:schemeClr>
                </a:glow>
                <a:outerShdw blurRad="38100" dist="38100" dir="2700000" algn="tl">
                  <a:srgbClr val="000000">
                    <a:alpha val="43137"/>
                  </a:srgbClr>
                </a:outerShdw>
              </a:effectLst>
              <a:cs typeface="Arial" charset="0"/>
            </a:endParaRPr>
          </a:p>
          <a:p>
            <a:pPr algn="just">
              <a:defRPr/>
            </a:pPr>
            <a:r>
              <a:rPr lang="en-US" sz="1600" b="1" dirty="0">
                <a:solidFill>
                  <a:srgbClr val="FFFF00"/>
                </a:solidFill>
                <a:effectLst>
                  <a:glow rad="101600">
                    <a:schemeClr val="tx1">
                      <a:alpha val="60000"/>
                    </a:schemeClr>
                  </a:glow>
                  <a:outerShdw blurRad="38100" dist="38100" dir="2700000" algn="tl">
                    <a:srgbClr val="000000">
                      <a:alpha val="43137"/>
                    </a:srgbClr>
                  </a:outerShdw>
                </a:effectLst>
                <a:cs typeface="Arial" charset="0"/>
              </a:rPr>
              <a:t> </a:t>
            </a:r>
            <a:r>
              <a:rPr lang="en-US" sz="1600" b="1" dirty="0" smtClean="0">
                <a:solidFill>
                  <a:srgbClr val="FFFF00"/>
                </a:solidFill>
                <a:effectLst>
                  <a:glow rad="101600">
                    <a:schemeClr val="tx1">
                      <a:alpha val="60000"/>
                    </a:schemeClr>
                  </a:glow>
                  <a:outerShdw blurRad="38100" dist="38100" dir="2700000" algn="tl">
                    <a:srgbClr val="000000">
                      <a:alpha val="43137"/>
                    </a:srgbClr>
                  </a:outerShdw>
                </a:effectLst>
                <a:cs typeface="Arial" charset="0"/>
              </a:rPr>
              <a:t>      ENAKMEN </a:t>
            </a:r>
            <a:r>
              <a:rPr lang="en-US" sz="1600" b="1" dirty="0">
                <a:solidFill>
                  <a:srgbClr val="FFFF00"/>
                </a:solidFill>
                <a:effectLst>
                  <a:glow rad="101600">
                    <a:schemeClr val="tx1">
                      <a:alpha val="60000"/>
                    </a:schemeClr>
                  </a:glow>
                  <a:outerShdw blurRad="38100" dist="38100" dir="2700000" algn="tl">
                    <a:srgbClr val="000000">
                      <a:alpha val="43137"/>
                    </a:srgbClr>
                  </a:outerShdw>
                </a:effectLst>
                <a:cs typeface="Arial" charset="0"/>
              </a:rPr>
              <a:t>KESALAHAN JENAYAH SYARIAH TA'ZIR  NEGERI TAHUN 2001.</a:t>
            </a:r>
            <a:endParaRPr lang="en-US" sz="1600" b="1" dirty="0" smtClean="0">
              <a:solidFill>
                <a:srgbClr val="FFFF00"/>
              </a:solidFill>
              <a:effectLst>
                <a:glow rad="101600">
                  <a:schemeClr val="tx1">
                    <a:alpha val="60000"/>
                  </a:schemeClr>
                </a:glow>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2834437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500033" y="294526"/>
            <a:ext cx="8215371"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36810"/>
            <a:ext cx="9144000" cy="1754326"/>
          </a:xfrm>
          <a:prstGeom prst="rect">
            <a:avLst/>
          </a:prstGeom>
          <a:solidFill>
            <a:schemeClr val="tx1">
              <a:alpha val="0"/>
            </a:scheme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ءَالِهِ وَص</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بِهِ أَجْمَعِيْنَ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144016" y="4051518"/>
            <a:ext cx="8820472" cy="1815882"/>
          </a:xfrm>
          <a:prstGeom prst="rect">
            <a:avLst/>
          </a:prstGeom>
          <a:solidFill>
            <a:schemeClr val="bg1">
              <a:alpha val="47000"/>
            </a:schemeClr>
          </a:solidFill>
          <a:ln w="38100">
            <a:solidFill>
              <a:schemeClr val="tx1"/>
            </a:solidFill>
          </a:ln>
        </p:spPr>
        <p:txBody>
          <a:bodyPr wrap="square">
            <a:spAutoFit/>
          </a:bodyPr>
          <a:lstStyle/>
          <a:p>
            <a:pPr algn="ctr" fontAlgn="auto">
              <a:spcBef>
                <a:spcPts val="0"/>
              </a:spcBef>
              <a:spcAft>
                <a:spcPts val="0"/>
              </a:spcAft>
              <a:defRPr/>
            </a:pP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unjungan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b="1" dirty="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50505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815425" y="228600"/>
            <a:ext cx="7500991"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539552" y="1746682"/>
            <a:ext cx="8062664" cy="1754326"/>
          </a:xfrm>
          <a:prstGeom prst="rect">
            <a:avLst/>
          </a:prstGeom>
          <a:no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تُقَاتِهِ، وَاجْتَنِبُوا الرِّجْسَ مِنَ الْقِمَار.</a:t>
            </a:r>
            <a:endParaRPr lang="en-US" sz="54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144016" y="4132237"/>
            <a:ext cx="8820472" cy="1384995"/>
          </a:xfrm>
          <a:prstGeom prst="rect">
            <a:avLst/>
          </a:prstGeom>
          <a:solidFill>
            <a:schemeClr val="bg1">
              <a:alpha val="48000"/>
            </a:schemeClr>
          </a:solidFill>
          <a:ln w="57150">
            <a:solidFill>
              <a:schemeClr val="tx1"/>
            </a:solidFill>
          </a:ln>
        </p:spPr>
        <p:txBody>
          <a:bodyPr wrap="square">
            <a:spAutoFit/>
          </a:bodyPr>
          <a:lstStyle/>
          <a:p>
            <a:pPr algn="ctr" fontAlgn="auto">
              <a:spcBef>
                <a:spcPts val="0"/>
              </a:spcBef>
              <a:spcAft>
                <a:spcPts val="0"/>
              </a:spcAft>
              <a:defRPr/>
            </a:pP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takwa</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jauhilah</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dari</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najis</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dadah</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50505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275928"/>
            <a:ext cx="91440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Pengertian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Judi</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2433963" y="4067590"/>
            <a:ext cx="4648511" cy="816850"/>
          </a:xfrm>
          <a:prstGeom prst="roundRect">
            <a:avLst>
              <a:gd name="adj" fmla="val 26725"/>
            </a:avLst>
          </a:prstGeom>
          <a:ln/>
        </p:spPr>
        <p:style>
          <a:lnRef idx="3">
            <a:schemeClr val="lt1"/>
          </a:lnRef>
          <a:fillRef idx="1">
            <a:schemeClr val="accent5"/>
          </a:fillRef>
          <a:effectRef idx="1">
            <a:schemeClr val="accent5"/>
          </a:effectRef>
          <a:fontRef idx="minor">
            <a:schemeClr val="lt1"/>
          </a:fontRef>
        </p:style>
        <p:txBody>
          <a:bodyPr anchor="ctr"/>
          <a:lstStyle/>
          <a:p>
            <a:pPr algn="ctr">
              <a:defRPr/>
            </a:pP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Permainan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cuba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nasib</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di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pesta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pantai</a:t>
            </a: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2433963" y="4829441"/>
            <a:ext cx="4658317" cy="816850"/>
          </a:xfrm>
          <a:prstGeom prst="roundRect">
            <a:avLst>
              <a:gd name="adj" fmla="val 26725"/>
            </a:avLst>
          </a:prstGeom>
          <a:ln/>
        </p:spPr>
        <p:style>
          <a:lnRef idx="3">
            <a:schemeClr val="lt1"/>
          </a:lnRef>
          <a:fillRef idx="1">
            <a:schemeClr val="accent5"/>
          </a:fillRef>
          <a:effectRef idx="1">
            <a:schemeClr val="accent5"/>
          </a:effectRef>
          <a:fontRef idx="minor">
            <a:schemeClr val="lt1"/>
          </a:fontRef>
        </p:style>
        <p:txBody>
          <a:bodyPr anchor="ctr"/>
          <a:lstStyle/>
          <a:p>
            <a:pPr algn="ctr">
              <a:defRPr/>
            </a:pP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Tikam</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nombor</a:t>
            </a: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ight Arrow 5"/>
          <p:cNvSpPr/>
          <p:nvPr/>
        </p:nvSpPr>
        <p:spPr>
          <a:xfrm>
            <a:off x="467544" y="4020344"/>
            <a:ext cx="2160240" cy="839334"/>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Contoh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effectLst>
                <a:outerShdw blurRad="38100" dist="38100" dir="2700000" algn="tl">
                  <a:srgbClr val="000000">
                    <a:alpha val="43137"/>
                  </a:srgbClr>
                </a:outerShdw>
              </a:effectLst>
            </a:endParaRPr>
          </a:p>
        </p:txBody>
      </p:sp>
      <p:sp>
        <p:nvSpPr>
          <p:cNvPr id="7" name="Rounded Rectangle 6"/>
          <p:cNvSpPr/>
          <p:nvPr/>
        </p:nvSpPr>
        <p:spPr>
          <a:xfrm>
            <a:off x="2465902" y="5507750"/>
            <a:ext cx="4648511" cy="816850"/>
          </a:xfrm>
          <a:prstGeom prst="roundRect">
            <a:avLst>
              <a:gd name="adj" fmla="val 26725"/>
            </a:avLst>
          </a:prstGeom>
          <a:ln/>
        </p:spPr>
        <p:style>
          <a:lnRef idx="3">
            <a:schemeClr val="lt1"/>
          </a:lnRef>
          <a:fillRef idx="1">
            <a:schemeClr val="accent5"/>
          </a:fillRef>
          <a:effectRef idx="1">
            <a:schemeClr val="accent5"/>
          </a:effectRef>
          <a:fontRef idx="minor">
            <a:schemeClr val="lt1"/>
          </a:fontRef>
        </p:style>
        <p:txBody>
          <a:bodyPr anchor="ctr"/>
          <a:lstStyle/>
          <a:p>
            <a:pPr algn="ctr">
              <a:defRPr/>
            </a:pP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Berlaga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ayam</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sebagainya</a:t>
            </a: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8" name="Rectangle 7"/>
          <p:cNvSpPr/>
          <p:nvPr/>
        </p:nvSpPr>
        <p:spPr>
          <a:xfrm>
            <a:off x="395536" y="1668650"/>
            <a:ext cx="2548576" cy="11140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Aktiviti</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atau</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permainan</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endParaRPr lang="en-MY" sz="2400" dirty="0"/>
          </a:p>
        </p:txBody>
      </p:sp>
      <p:sp>
        <p:nvSpPr>
          <p:cNvPr id="9" name="Rounded Rectangle 8"/>
          <p:cNvSpPr/>
          <p:nvPr/>
        </p:nvSpPr>
        <p:spPr>
          <a:xfrm>
            <a:off x="3059832" y="1668649"/>
            <a:ext cx="3277786" cy="12068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pertaruhan</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nasib</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antara</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untung</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rugi</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cxnSp>
        <p:nvCxnSpPr>
          <p:cNvPr id="10" name="Straight Arrow Connector 9"/>
          <p:cNvCxnSpPr/>
          <p:nvPr/>
        </p:nvCxnSpPr>
        <p:spPr>
          <a:xfrm flipV="1">
            <a:off x="2623657" y="1680894"/>
            <a:ext cx="742796" cy="17775"/>
          </a:xfrm>
          <a:prstGeom prst="straightConnector1">
            <a:avLst/>
          </a:prstGeom>
          <a:ln w="57150">
            <a:solidFill>
              <a:schemeClr val="tx1"/>
            </a:solidFill>
            <a:tailEnd type="arrow"/>
          </a:ln>
          <a:effectLst>
            <a:glow rad="63500">
              <a:schemeClr val="accent2">
                <a:satMod val="175000"/>
                <a:alpha val="40000"/>
              </a:schemeClr>
            </a:glow>
            <a:outerShdw blurRad="40000" dist="23000" dir="5400000" rotWithShape="0">
              <a:srgbClr val="000000">
                <a:alpha val="35000"/>
              </a:srgbClr>
            </a:outerShdw>
          </a:effectLst>
        </p:spPr>
        <p:style>
          <a:lnRef idx="3">
            <a:schemeClr val="accent5"/>
          </a:lnRef>
          <a:fillRef idx="0">
            <a:schemeClr val="accent5"/>
          </a:fillRef>
          <a:effectRef idx="2">
            <a:schemeClr val="accent5"/>
          </a:effectRef>
          <a:fontRef idx="minor">
            <a:schemeClr val="tx1"/>
          </a:fontRef>
        </p:style>
      </p:cxnSp>
      <p:sp>
        <p:nvSpPr>
          <p:cNvPr id="11" name="Oval 10"/>
          <p:cNvSpPr/>
          <p:nvPr/>
        </p:nvSpPr>
        <p:spPr>
          <a:xfrm>
            <a:off x="5959837" y="2596140"/>
            <a:ext cx="2932643" cy="1304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melibatkan</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wang</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harta</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cxnSp>
        <p:nvCxnSpPr>
          <p:cNvPr id="12" name="Straight Arrow Connector 11"/>
          <p:cNvCxnSpPr/>
          <p:nvPr/>
        </p:nvCxnSpPr>
        <p:spPr>
          <a:xfrm>
            <a:off x="6269324" y="2257652"/>
            <a:ext cx="462916" cy="394540"/>
          </a:xfrm>
          <a:prstGeom prst="straightConnector1">
            <a:avLst/>
          </a:prstGeom>
          <a:ln w="57150">
            <a:solidFill>
              <a:schemeClr val="tx1"/>
            </a:solidFill>
            <a:tailEnd type="arrow"/>
          </a:ln>
          <a:effectLst>
            <a:glow rad="63500">
              <a:schemeClr val="accent2">
                <a:satMod val="175000"/>
                <a:alpha val="40000"/>
              </a:schemeClr>
            </a:glow>
            <a:outerShdw blurRad="40000" dist="23000" dir="5400000" rotWithShape="0">
              <a:srgbClr val="000000">
                <a:alpha val="35000"/>
              </a:srgbClr>
            </a:outerShdw>
          </a:effectLst>
        </p:spPr>
        <p:style>
          <a:lnRef idx="3">
            <a:schemeClr val="accent5"/>
          </a:lnRef>
          <a:fillRef idx="0">
            <a:schemeClr val="accent5"/>
          </a:fillRef>
          <a:effectRef idx="2">
            <a:schemeClr val="accent5"/>
          </a:effectRef>
          <a:fontRef idx="minor">
            <a:schemeClr val="tx1"/>
          </a:fontRef>
        </p:style>
      </p:cxnSp>
      <p:sp>
        <p:nvSpPr>
          <p:cNvPr id="13" name="Explosion 1 12"/>
          <p:cNvSpPr/>
          <p:nvPr/>
        </p:nvSpPr>
        <p:spPr>
          <a:xfrm>
            <a:off x="6660232" y="4395047"/>
            <a:ext cx="2330418" cy="1857545"/>
          </a:xfrm>
          <a:prstGeom prst="irregularSeal1">
            <a:avLst/>
          </a:prstGeom>
          <a:ln>
            <a:solidFill>
              <a:schemeClr val="tx1"/>
            </a:solidFill>
          </a:ln>
          <a:effectLst>
            <a:glow rad="101600">
              <a:schemeClr val="tx1">
                <a:alpha val="6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defRPr/>
            </a:pPr>
            <a:r>
              <a:rPr lang="en-US"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Sejak</a:t>
            </a:r>
            <a:r>
              <a:rPr lang="en-US"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kecil</a:t>
            </a:r>
            <a:r>
              <a:rPr lang="en-US"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endParaRPr lang="en-US"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1505053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8600" y="76200"/>
            <a:ext cx="87630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Maaidah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90</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216024" y="4157008"/>
            <a:ext cx="8820472" cy="1938992"/>
          </a:xfrm>
          <a:prstGeom prst="rect">
            <a:avLst/>
          </a:prstGeom>
          <a:solidFill>
            <a:schemeClr val="bg1">
              <a:alpha val="47000"/>
            </a:schemeClr>
          </a:solidFill>
          <a:ln w="381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b="1" i="1" dirty="0"/>
              <a:t>“</a:t>
            </a:r>
            <a:r>
              <a:rPr lang="en-US" sz="2400" b="1" i="1" dirty="0" err="1"/>
              <a:t>Wahai</a:t>
            </a:r>
            <a:r>
              <a:rPr lang="en-US" sz="2400" b="1" i="1" dirty="0"/>
              <a:t> orang-orang yang </a:t>
            </a:r>
            <a:r>
              <a:rPr lang="en-US" sz="2400" b="1" i="1" dirty="0" err="1"/>
              <a:t>beriman</a:t>
            </a:r>
            <a:r>
              <a:rPr lang="en-US" sz="2400" b="1" i="1" dirty="0"/>
              <a:t>! </a:t>
            </a:r>
            <a:r>
              <a:rPr lang="en-US" sz="2400" b="1" i="1" dirty="0" err="1"/>
              <a:t>Bahawa</a:t>
            </a:r>
            <a:r>
              <a:rPr lang="en-US" sz="2400" b="1" i="1" dirty="0"/>
              <a:t> </a:t>
            </a:r>
            <a:r>
              <a:rPr lang="en-US" sz="2400" b="1" i="1" dirty="0" err="1"/>
              <a:t>sesungguhnya</a:t>
            </a:r>
            <a:r>
              <a:rPr lang="en-US" sz="2400" b="1" i="1" dirty="0"/>
              <a:t> arak, </a:t>
            </a:r>
            <a:r>
              <a:rPr lang="en-US" sz="2400" b="1" i="1" dirty="0" err="1"/>
              <a:t>dan</a:t>
            </a:r>
            <a:r>
              <a:rPr lang="en-US" sz="2400" b="1" i="1" dirty="0"/>
              <a:t> </a:t>
            </a:r>
            <a:r>
              <a:rPr lang="en-US" sz="2400" b="1" i="1" dirty="0" err="1"/>
              <a:t>judi</a:t>
            </a:r>
            <a:r>
              <a:rPr lang="en-US" sz="2400" b="1" i="1" dirty="0"/>
              <a:t>, </a:t>
            </a:r>
            <a:r>
              <a:rPr lang="en-US" sz="2400" b="1" i="1" dirty="0" err="1"/>
              <a:t>dan</a:t>
            </a:r>
            <a:r>
              <a:rPr lang="en-US" sz="2400" b="1" i="1" dirty="0"/>
              <a:t> </a:t>
            </a:r>
            <a:r>
              <a:rPr lang="en-US" sz="2400" b="1" i="1" dirty="0" err="1"/>
              <a:t>pemujaan</a:t>
            </a:r>
            <a:r>
              <a:rPr lang="en-US" sz="2400" b="1" i="1" dirty="0"/>
              <a:t> </a:t>
            </a:r>
            <a:r>
              <a:rPr lang="en-US" sz="2400" b="1" i="1" dirty="0" err="1"/>
              <a:t>berhala</a:t>
            </a:r>
            <a:r>
              <a:rPr lang="en-US" sz="2400" b="1" i="1" dirty="0"/>
              <a:t>, </a:t>
            </a:r>
            <a:r>
              <a:rPr lang="en-US" sz="2400" b="1" i="1" dirty="0" err="1"/>
              <a:t>dan</a:t>
            </a:r>
            <a:r>
              <a:rPr lang="en-US" sz="2400" b="1" i="1" dirty="0"/>
              <a:t> </a:t>
            </a:r>
            <a:r>
              <a:rPr lang="en-US" sz="2400" b="1" i="1" dirty="0" err="1"/>
              <a:t>mengundi</a:t>
            </a:r>
            <a:r>
              <a:rPr lang="en-US" sz="2400" b="1" i="1" dirty="0"/>
              <a:t> </a:t>
            </a:r>
            <a:r>
              <a:rPr lang="en-US" sz="2400" b="1" i="1" dirty="0" err="1"/>
              <a:t>nasib</a:t>
            </a:r>
            <a:r>
              <a:rPr lang="en-US" sz="2400" b="1" i="1" dirty="0"/>
              <a:t> </a:t>
            </a:r>
            <a:r>
              <a:rPr lang="en-US" sz="2400" b="1" i="1" dirty="0" err="1"/>
              <a:t>dengan</a:t>
            </a:r>
            <a:r>
              <a:rPr lang="en-US" sz="2400" b="1" i="1" dirty="0"/>
              <a:t> </a:t>
            </a:r>
            <a:r>
              <a:rPr lang="en-US" sz="2400" b="1" i="1" dirty="0" err="1"/>
              <a:t>batang-batang</a:t>
            </a:r>
            <a:r>
              <a:rPr lang="en-US" sz="2400" b="1" i="1" dirty="0"/>
              <a:t> </a:t>
            </a:r>
            <a:r>
              <a:rPr lang="en-US" sz="2400" b="1" i="1" dirty="0" err="1"/>
              <a:t>anak</a:t>
            </a:r>
            <a:r>
              <a:rPr lang="en-US" sz="2400" b="1" i="1" dirty="0"/>
              <a:t> </a:t>
            </a:r>
            <a:r>
              <a:rPr lang="en-US" sz="2400" b="1" i="1" dirty="0" err="1"/>
              <a:t>panah</a:t>
            </a:r>
            <a:r>
              <a:rPr lang="en-US" sz="2400" b="1" i="1" dirty="0"/>
              <a:t>, </a:t>
            </a:r>
            <a:r>
              <a:rPr lang="en-US" sz="2400" b="1" i="1" dirty="0" err="1"/>
              <a:t>adalah</a:t>
            </a:r>
            <a:r>
              <a:rPr lang="en-US" sz="2400" b="1" i="1" dirty="0"/>
              <a:t> (</a:t>
            </a:r>
            <a:r>
              <a:rPr lang="en-US" sz="2400" b="1" i="1" dirty="0" err="1"/>
              <a:t>semuanya</a:t>
            </a:r>
            <a:r>
              <a:rPr lang="en-US" sz="2400" b="1" i="1" dirty="0"/>
              <a:t>) </a:t>
            </a:r>
            <a:r>
              <a:rPr lang="en-US" sz="2400" b="1" i="1" dirty="0" err="1"/>
              <a:t>kotor</a:t>
            </a:r>
            <a:r>
              <a:rPr lang="en-US" sz="2400" b="1" i="1" dirty="0"/>
              <a:t> (</a:t>
            </a:r>
            <a:r>
              <a:rPr lang="en-US" sz="2400" b="1" i="1" dirty="0" err="1"/>
              <a:t>keji</a:t>
            </a:r>
            <a:r>
              <a:rPr lang="en-US" sz="2400" b="1" i="1" dirty="0"/>
              <a:t>) </a:t>
            </a:r>
            <a:r>
              <a:rPr lang="en-US" sz="2400" b="1" i="1" dirty="0" err="1"/>
              <a:t>dari</a:t>
            </a:r>
            <a:r>
              <a:rPr lang="en-US" sz="2400" b="1" i="1" dirty="0"/>
              <a:t> </a:t>
            </a:r>
            <a:r>
              <a:rPr lang="en-US" sz="2400" b="1" i="1" dirty="0" err="1"/>
              <a:t>perbuatan</a:t>
            </a:r>
            <a:r>
              <a:rPr lang="en-US" sz="2400" b="1" i="1" dirty="0"/>
              <a:t> </a:t>
            </a:r>
            <a:r>
              <a:rPr lang="en-US" sz="2400" b="1" i="1" dirty="0" err="1"/>
              <a:t>syaitan</a:t>
            </a:r>
            <a:r>
              <a:rPr lang="en-US" sz="2400" b="1" i="1" dirty="0"/>
              <a:t>. </a:t>
            </a:r>
            <a:r>
              <a:rPr lang="en-US" sz="2400" b="1" i="1" dirty="0" err="1"/>
              <a:t>oleh</a:t>
            </a:r>
            <a:r>
              <a:rPr lang="en-US" sz="2400" b="1" i="1" dirty="0"/>
              <a:t> </a:t>
            </a:r>
            <a:r>
              <a:rPr lang="en-US" sz="2400" b="1" i="1" dirty="0" err="1"/>
              <a:t>itu</a:t>
            </a:r>
            <a:r>
              <a:rPr lang="en-US" sz="2400" b="1" i="1" dirty="0"/>
              <a:t> </a:t>
            </a:r>
            <a:r>
              <a:rPr lang="en-US" sz="2400" b="1" i="1" dirty="0" err="1"/>
              <a:t>hendaklah</a:t>
            </a:r>
            <a:r>
              <a:rPr lang="en-US" sz="2400" b="1" i="1" dirty="0"/>
              <a:t> </a:t>
            </a:r>
            <a:r>
              <a:rPr lang="en-US" sz="2400" b="1" i="1" dirty="0" err="1"/>
              <a:t>kamu</a:t>
            </a:r>
            <a:r>
              <a:rPr lang="en-US" sz="2400" b="1" i="1" dirty="0"/>
              <a:t> </a:t>
            </a:r>
            <a:r>
              <a:rPr lang="en-US" sz="2400" b="1" i="1" dirty="0" err="1"/>
              <a:t>menjauhinya</a:t>
            </a:r>
            <a:r>
              <a:rPr lang="en-US" sz="2400" b="1" i="1" dirty="0"/>
              <a:t> </a:t>
            </a:r>
            <a:r>
              <a:rPr lang="en-US" sz="2400" b="1" i="1" dirty="0" err="1"/>
              <a:t>supaya</a:t>
            </a:r>
            <a:r>
              <a:rPr lang="en-US" sz="2400" b="1" i="1" dirty="0"/>
              <a:t> </a:t>
            </a:r>
            <a:r>
              <a:rPr lang="en-US" sz="2400" b="1" i="1" dirty="0" err="1"/>
              <a:t>kamu</a:t>
            </a:r>
            <a:r>
              <a:rPr lang="en-US" sz="2400" b="1" i="1" dirty="0"/>
              <a:t> </a:t>
            </a:r>
            <a:r>
              <a:rPr lang="en-US" sz="2400" b="1" i="1" dirty="0" err="1"/>
              <a:t>berjaya</a:t>
            </a:r>
            <a:r>
              <a:rPr lang="en-US" sz="2400" b="1" i="1" dirty="0"/>
              <a:t>”.</a:t>
            </a:r>
            <a:endParaRPr lang="en-MY" sz="2400" b="1" dirty="0"/>
          </a:p>
        </p:txBody>
      </p:sp>
      <p:sp>
        <p:nvSpPr>
          <p:cNvPr id="5" name="Rectangle 4"/>
          <p:cNvSpPr/>
          <p:nvPr/>
        </p:nvSpPr>
        <p:spPr>
          <a:xfrm>
            <a:off x="251520" y="1631504"/>
            <a:ext cx="8712968" cy="2215991"/>
          </a:xfrm>
          <a:prstGeom prst="rect">
            <a:avLst/>
          </a:prstGeom>
        </p:spPr>
        <p:txBody>
          <a:bodyPr wrap="square">
            <a:spAutoFit/>
          </a:bodyPr>
          <a:lstStyle/>
          <a:p>
            <a:pPr algn="ctr" rtl="1"/>
            <a:r>
              <a:rPr lang="ar-SA"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الَّذِينَ آمَنُوا إِنَّمَا الْخَمْرُ وَالْمَيْسِرُ وَالْأَنصَابُ وَالْأَزْلَامُ رِجْسٌ مِّنْ عَمَلِ الشَّيْطَانِ فَاجْتَنِبُوهُ لَعَلَّكُمْ تُفْلِحُونَ</a:t>
            </a:r>
          </a:p>
        </p:txBody>
      </p:sp>
    </p:spTree>
    <p:extLst>
      <p:ext uri="{BB962C8B-B14F-4D97-AF65-F5344CB8AC3E}">
        <p14:creationId xmlns:p14="http://schemas.microsoft.com/office/powerpoint/2010/main" val="1505053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467544" y="228600"/>
            <a:ext cx="8106544"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Hukum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perjudian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467544" y="1366828"/>
            <a:ext cx="2664296" cy="1071570"/>
          </a:xfrm>
          <a:prstGeom prst="roundRect">
            <a:avLst>
              <a:gd name="adj" fmla="val 26725"/>
            </a:avLst>
          </a:prstGeom>
          <a:ln/>
        </p:spPr>
        <p:style>
          <a:lnRef idx="3">
            <a:schemeClr val="lt1"/>
          </a:lnRef>
          <a:fillRef idx="1">
            <a:schemeClr val="accent6"/>
          </a:fillRef>
          <a:effectRef idx="1">
            <a:schemeClr val="accent6"/>
          </a:effectRef>
          <a:fontRef idx="minor">
            <a:schemeClr val="lt1"/>
          </a:fontRef>
        </p:style>
        <p:txBody>
          <a:bodyPr anchor="ctr"/>
          <a:lstStyle/>
          <a:p>
            <a:pPr algn="ctr">
              <a:defRPr/>
            </a:pP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Haram</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2627917" y="2552020"/>
            <a:ext cx="5472475" cy="1420688"/>
          </a:xfrm>
          <a:prstGeom prst="roundRect">
            <a:avLst>
              <a:gd name="adj" fmla="val 351"/>
            </a:avLst>
          </a:prstGeom>
          <a:solidFill>
            <a:srgbClr val="FF0066">
              <a:alpha val="37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Sesiapa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menghalalkan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judi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dihukum</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kafir</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Curved Down Arrow 5"/>
          <p:cNvSpPr/>
          <p:nvPr/>
        </p:nvSpPr>
        <p:spPr>
          <a:xfrm rot="2029629">
            <a:off x="2619559" y="1903328"/>
            <a:ext cx="1047870" cy="670993"/>
          </a:xfrm>
          <a:prstGeom prst="curvedDownArrow">
            <a:avLst/>
          </a:prstGeom>
          <a:solidFill>
            <a:schemeClr val="bg1"/>
          </a:solidFill>
          <a:ln>
            <a:solidFill>
              <a:schemeClr val="tx1"/>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7" name="Rounded Rectangle 6"/>
          <p:cNvSpPr/>
          <p:nvPr/>
        </p:nvSpPr>
        <p:spPr>
          <a:xfrm>
            <a:off x="467543" y="4548772"/>
            <a:ext cx="8400481" cy="1204664"/>
          </a:xfrm>
          <a:prstGeom prst="roundRect">
            <a:avLst>
              <a:gd name="adj" fmla="val 26725"/>
            </a:avLst>
          </a:prstGeom>
          <a:ln/>
        </p:spPr>
        <p:style>
          <a:lnRef idx="3">
            <a:schemeClr val="lt1"/>
          </a:lnRef>
          <a:fillRef idx="1">
            <a:schemeClr val="accent5"/>
          </a:fillRef>
          <a:effectRef idx="1">
            <a:schemeClr val="accent5"/>
          </a:effectRef>
          <a:fontRef idx="minor">
            <a:schemeClr val="lt1"/>
          </a:fontRef>
        </p:style>
        <p:txBody>
          <a:bodyPr anchor="ctr"/>
          <a:lstStyle/>
          <a:p>
            <a:pPr algn="ctr">
              <a:defRPr/>
            </a:pP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Banyak</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membawa</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kemudharatan</a:t>
            </a:r>
            <a:endPar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Curved Down Arrow 7"/>
          <p:cNvSpPr/>
          <p:nvPr/>
        </p:nvSpPr>
        <p:spPr>
          <a:xfrm rot="4915872">
            <a:off x="7270237" y="4008011"/>
            <a:ext cx="1058474" cy="634386"/>
          </a:xfrm>
          <a:prstGeom prst="curvedDownArrow">
            <a:avLst/>
          </a:prstGeom>
          <a:solidFill>
            <a:schemeClr val="bg1"/>
          </a:solidFill>
          <a:ln>
            <a:solidFill>
              <a:schemeClr val="tx1"/>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9" name="Down Arrow 8"/>
          <p:cNvSpPr/>
          <p:nvPr/>
        </p:nvSpPr>
        <p:spPr>
          <a:xfrm>
            <a:off x="6716554" y="5442076"/>
            <a:ext cx="2165840" cy="844624"/>
          </a:xfrm>
          <a:prstGeom prst="downArrow">
            <a:avLst/>
          </a:prstGeom>
          <a:solidFill>
            <a:srgbClr val="FFC000"/>
          </a:solidFill>
          <a:ln w="28575">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1505053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1440</Words>
  <Application>Microsoft Office PowerPoint</Application>
  <PresentationFormat>On-screen Show (4:3)</PresentationFormat>
  <Paragraphs>176</Paragraphs>
  <Slides>38</Slides>
  <Notes>0</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USER</cp:lastModifiedBy>
  <cp:revision>5</cp:revision>
  <dcterms:created xsi:type="dcterms:W3CDTF">2017-11-08T06:20:33Z</dcterms:created>
  <dcterms:modified xsi:type="dcterms:W3CDTF">2017-11-09T07:10:15Z</dcterms:modified>
</cp:coreProperties>
</file>